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907"/>
    <a:srgbClr val="EE7816"/>
    <a:srgbClr val="F04314"/>
    <a:srgbClr val="0DA31F"/>
    <a:srgbClr val="663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236x/fe/4e/b8/fe4eb85eaf98c5ea22141aede6a9d61c.jpg" TargetMode="External"/><Relationship Id="rId2" Type="http://schemas.openxmlformats.org/officeDocument/2006/relationships/hyperlink" Target="https://crosti.ru/patterns/00/1d/07/ef140e6a2f/preview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-dog.ru/wallpaper/nebo-zima-sneg-derevo-inej-moroz-gorizont/id/305811/" TargetMode="External"/><Relationship Id="rId5" Type="http://schemas.openxmlformats.org/officeDocument/2006/relationships/hyperlink" Target="https://img2.freepng.ru/20180525/air/kisspng-whiskers-drawing-tree-squirrels-gray-wolf-child-5b08b9305f35c4.06384786152729835239.jpg" TargetMode="External"/><Relationship Id="rId4" Type="http://schemas.openxmlformats.org/officeDocument/2006/relationships/hyperlink" Target="https://img-fotki.yandex.ru/get/29473/129574434.d19/0_219db3_d14ebf7c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МАДОУ «Детский сад№35»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1628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Конспект </a:t>
            </a:r>
            <a:r>
              <a:rPr lang="ru-RU" dirty="0"/>
              <a:t>организованной образовательной деятельности по образовательной области «Познавательное развитие» с детьми  средней группы «Путешествие в зимний лес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 smtClean="0"/>
              <a:t>Разработала</a:t>
            </a:r>
            <a:r>
              <a:rPr lang="ru-RU" smtClean="0"/>
              <a:t>: </a:t>
            </a:r>
            <a:r>
              <a:rPr lang="ru-RU" smtClean="0"/>
              <a:t>воспитатель </a:t>
            </a:r>
          </a:p>
          <a:p>
            <a:r>
              <a:rPr lang="ru-RU" smtClean="0"/>
              <a:t>Солопанова</a:t>
            </a:r>
            <a:r>
              <a:rPr lang="ru-RU" dirty="0" smtClean="0"/>
              <a:t> </a:t>
            </a:r>
            <a:r>
              <a:rPr lang="ru-RU" dirty="0"/>
              <a:t>Ангелина Николаевна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park-derevya-sneg-sol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lesovik_w260_h200-335x500.jpg"/>
          <p:cNvPicPr>
            <a:picLocks noChangeAspect="1"/>
          </p:cNvPicPr>
          <p:nvPr/>
        </p:nvPicPr>
        <p:blipFill>
          <a:blip r:embed="rId3" cstate="print"/>
          <a:srcRect t="23200" r="4478" b="8000"/>
          <a:stretch>
            <a:fillRect/>
          </a:stretch>
        </p:blipFill>
        <p:spPr>
          <a:xfrm>
            <a:off x="0" y="3581400"/>
            <a:ext cx="3048000" cy="32766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3200400" y="838200"/>
            <a:ext cx="5562600" cy="5257800"/>
          </a:xfrm>
          <a:prstGeom prst="verticalScroll">
            <a:avLst/>
          </a:prstGeom>
          <a:ln>
            <a:solidFill>
              <a:srgbClr val="663D1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62400" y="1837626"/>
            <a:ext cx="411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«Здравствуйте, ребята!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Я, хозяин волшебной тропинки Старичок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лесовичок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Приглашаю вас в гости в зимний лес и предлагаю вам отгадать загадки – задания. В конце путешествия вас ждёт сюрприз! Желаю вам удачи и успехов!»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0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a021b_eac71d1d_XLa4fb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85800"/>
            <a:ext cx="2743200" cy="2743200"/>
          </a:xfrm>
          <a:prstGeom prst="rect">
            <a:avLst/>
          </a:prstGeom>
        </p:spPr>
      </p:pic>
      <p:pic>
        <p:nvPicPr>
          <p:cNvPr id="5" name="Рисунок 4" descr="0_a021b_eac71d1d_XLa4fb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971800" y="4114800"/>
            <a:ext cx="2743200" cy="2743200"/>
          </a:xfrm>
          <a:prstGeom prst="rect">
            <a:avLst/>
          </a:prstGeom>
        </p:spPr>
      </p:pic>
      <p:pic>
        <p:nvPicPr>
          <p:cNvPr id="6" name="Рисунок 5" descr="0_a021b_eac71d1d_XLa4fb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228600" y="1371600"/>
            <a:ext cx="2743200" cy="2743200"/>
          </a:xfrm>
          <a:prstGeom prst="rect">
            <a:avLst/>
          </a:prstGeom>
        </p:spPr>
      </p:pic>
      <p:pic>
        <p:nvPicPr>
          <p:cNvPr id="7" name="Рисунок 6" descr="0_a021b_eac71d1d_XLa4fb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781800" y="2971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0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457200" y="1447800"/>
            <a:ext cx="7793501" cy="2482948"/>
          </a:xfrm>
          <a:custGeom>
            <a:avLst/>
            <a:gdLst>
              <a:gd name="connsiteX0" fmla="*/ 0 w 7793501"/>
              <a:gd name="connsiteY0" fmla="*/ 991773 h 2482948"/>
              <a:gd name="connsiteX1" fmla="*/ 1336431 w 7793501"/>
              <a:gd name="connsiteY1" fmla="*/ 189914 h 2482948"/>
              <a:gd name="connsiteX2" fmla="*/ 3137095 w 7793501"/>
              <a:gd name="connsiteY2" fmla="*/ 2131256 h 2482948"/>
              <a:gd name="connsiteX3" fmla="*/ 6105378 w 7793501"/>
              <a:gd name="connsiteY3" fmla="*/ 2300068 h 2482948"/>
              <a:gd name="connsiteX4" fmla="*/ 7793501 w 7793501"/>
              <a:gd name="connsiteY4" fmla="*/ 1188721 h 24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3501" h="2482948">
                <a:moveTo>
                  <a:pt x="0" y="991773"/>
                </a:moveTo>
                <a:cubicBezTo>
                  <a:pt x="406791" y="495886"/>
                  <a:pt x="813582" y="0"/>
                  <a:pt x="1336431" y="189914"/>
                </a:cubicBezTo>
                <a:cubicBezTo>
                  <a:pt x="1859280" y="379828"/>
                  <a:pt x="2342271" y="1779564"/>
                  <a:pt x="3137095" y="2131256"/>
                </a:cubicBezTo>
                <a:cubicBezTo>
                  <a:pt x="3931920" y="2482948"/>
                  <a:pt x="5329310" y="2457157"/>
                  <a:pt x="6105378" y="2300068"/>
                </a:cubicBezTo>
                <a:cubicBezTo>
                  <a:pt x="6881446" y="2142979"/>
                  <a:pt x="7559040" y="1390358"/>
                  <a:pt x="7793501" y="1188721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14400" y="1371600"/>
            <a:ext cx="1080000" cy="1080000"/>
          </a:xfrm>
          <a:prstGeom prst="ellipse">
            <a:avLst/>
          </a:prstGeom>
          <a:solidFill>
            <a:srgbClr val="31A9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05000" y="1676400"/>
            <a:ext cx="1295400" cy="1219200"/>
          </a:xfrm>
          <a:prstGeom prst="triangle">
            <a:avLst/>
          </a:prstGeom>
          <a:solidFill>
            <a:srgbClr val="EE78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124200"/>
            <a:ext cx="9906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24400" y="3352800"/>
            <a:ext cx="1752600" cy="9906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00" y="2438400"/>
            <a:ext cx="914400" cy="1981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31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09835370_youloveit_ru_topotun_i_cvetochek_kartinki02.jpg"/>
          <p:cNvPicPr>
            <a:picLocks noChangeAspect="1"/>
          </p:cNvPicPr>
          <p:nvPr/>
        </p:nvPicPr>
        <p:blipFill>
          <a:blip r:embed="rId3" cstate="print"/>
          <a:srcRect l="17901" t="5556" r="20370" b="5556"/>
          <a:stretch>
            <a:fillRect/>
          </a:stretch>
        </p:blipFill>
        <p:spPr>
          <a:xfrm>
            <a:off x="228600" y="2895600"/>
            <a:ext cx="1731818" cy="2286000"/>
          </a:xfrm>
          <a:prstGeom prst="rect">
            <a:avLst/>
          </a:prstGeom>
        </p:spPr>
      </p:pic>
      <p:pic>
        <p:nvPicPr>
          <p:cNvPr id="4" name="Рисунок 3" descr="1409835370_youloveit_ru_topotun_i_cvetochek_kartinki02.jpg"/>
          <p:cNvPicPr>
            <a:picLocks noChangeAspect="1"/>
          </p:cNvPicPr>
          <p:nvPr/>
        </p:nvPicPr>
        <p:blipFill>
          <a:blip r:embed="rId3" cstate="print"/>
          <a:srcRect l="17901" t="5556" r="20370" b="5556"/>
          <a:stretch>
            <a:fillRect/>
          </a:stretch>
        </p:blipFill>
        <p:spPr>
          <a:xfrm>
            <a:off x="1905000" y="2895600"/>
            <a:ext cx="1731818" cy="2286000"/>
          </a:xfrm>
          <a:prstGeom prst="rect">
            <a:avLst/>
          </a:prstGeom>
        </p:spPr>
      </p:pic>
      <p:pic>
        <p:nvPicPr>
          <p:cNvPr id="5" name="Рисунок 4" descr="1409835370_youloveit_ru_topotun_i_cvetochek_kartinki02.jpg"/>
          <p:cNvPicPr>
            <a:picLocks noChangeAspect="1"/>
          </p:cNvPicPr>
          <p:nvPr/>
        </p:nvPicPr>
        <p:blipFill>
          <a:blip r:embed="rId3" cstate="print"/>
          <a:srcRect l="17901" t="5556" r="20370" b="5556"/>
          <a:stretch>
            <a:fillRect/>
          </a:stretch>
        </p:blipFill>
        <p:spPr>
          <a:xfrm>
            <a:off x="3657600" y="2895600"/>
            <a:ext cx="1731818" cy="2286000"/>
          </a:xfrm>
          <a:prstGeom prst="rect">
            <a:avLst/>
          </a:prstGeom>
        </p:spPr>
      </p:pic>
      <p:pic>
        <p:nvPicPr>
          <p:cNvPr id="6" name="Рисунок 5" descr="1409835370_youloveit_ru_topotun_i_cvetochek_kartinki02.jpg"/>
          <p:cNvPicPr>
            <a:picLocks noChangeAspect="1"/>
          </p:cNvPicPr>
          <p:nvPr/>
        </p:nvPicPr>
        <p:blipFill>
          <a:blip r:embed="rId3" cstate="print"/>
          <a:srcRect l="17901" t="5556" r="20370" b="5556"/>
          <a:stretch>
            <a:fillRect/>
          </a:stretch>
        </p:blipFill>
        <p:spPr>
          <a:xfrm>
            <a:off x="5334000" y="2895600"/>
            <a:ext cx="1731818" cy="2286000"/>
          </a:xfrm>
          <a:prstGeom prst="rect">
            <a:avLst/>
          </a:prstGeom>
        </p:spPr>
      </p:pic>
      <p:pic>
        <p:nvPicPr>
          <p:cNvPr id="7" name="Рисунок 6" descr="1409835370_youloveit_ru_topotun_i_cvetochek_kartinki02.jpg"/>
          <p:cNvPicPr>
            <a:picLocks noChangeAspect="1"/>
          </p:cNvPicPr>
          <p:nvPr/>
        </p:nvPicPr>
        <p:blipFill>
          <a:blip r:embed="rId3" cstate="print"/>
          <a:srcRect l="17901" t="5556" r="20370" b="5556"/>
          <a:stretch>
            <a:fillRect/>
          </a:stretch>
        </p:blipFill>
        <p:spPr>
          <a:xfrm>
            <a:off x="7010400" y="2895600"/>
            <a:ext cx="1731818" cy="2286000"/>
          </a:xfrm>
          <a:prstGeom prst="rect">
            <a:avLst/>
          </a:prstGeom>
        </p:spPr>
      </p:pic>
      <p:pic>
        <p:nvPicPr>
          <p:cNvPr id="8" name="Рисунок 7" descr="carrot-vector-illustration-isolated-white-background-403847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180318"/>
            <a:ext cx="1229150" cy="1677682"/>
          </a:xfrm>
          <a:prstGeom prst="rect">
            <a:avLst/>
          </a:prstGeom>
        </p:spPr>
      </p:pic>
      <p:pic>
        <p:nvPicPr>
          <p:cNvPr id="9" name="Рисунок 8" descr="carrot-vector-illustration-isolated-white-background-403847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180318"/>
            <a:ext cx="1229150" cy="1677682"/>
          </a:xfrm>
          <a:prstGeom prst="rect">
            <a:avLst/>
          </a:prstGeom>
        </p:spPr>
      </p:pic>
      <p:pic>
        <p:nvPicPr>
          <p:cNvPr id="10" name="Рисунок 9" descr="carrot-vector-illustration-isolated-white-background-403847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5180318"/>
            <a:ext cx="1229150" cy="1677682"/>
          </a:xfrm>
          <a:prstGeom prst="rect">
            <a:avLst/>
          </a:prstGeom>
        </p:spPr>
      </p:pic>
      <p:pic>
        <p:nvPicPr>
          <p:cNvPr id="11" name="Рисунок 10" descr="carrot-vector-illustration-isolated-white-background-403847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180318"/>
            <a:ext cx="1229150" cy="1677682"/>
          </a:xfrm>
          <a:prstGeom prst="rect">
            <a:avLst/>
          </a:prstGeom>
        </p:spPr>
      </p:pic>
      <p:pic>
        <p:nvPicPr>
          <p:cNvPr id="12" name="Рисунок 11" descr="carrot-vector-illustration-isolated-white-background-403847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5180318"/>
            <a:ext cx="1229150" cy="167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park-derevya-sneg-sol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lesovik_w260_h200-335x500.jpg"/>
          <p:cNvPicPr>
            <a:picLocks noChangeAspect="1"/>
          </p:cNvPicPr>
          <p:nvPr/>
        </p:nvPicPr>
        <p:blipFill>
          <a:blip r:embed="rId3" cstate="print"/>
          <a:srcRect t="23200" r="4478" b="8000"/>
          <a:stretch>
            <a:fillRect/>
          </a:stretch>
        </p:blipFill>
        <p:spPr>
          <a:xfrm>
            <a:off x="0" y="3581400"/>
            <a:ext cx="3048000" cy="32766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3200400" y="838200"/>
            <a:ext cx="5562600" cy="5257800"/>
          </a:xfrm>
          <a:prstGeom prst="verticalScroll">
            <a:avLst/>
          </a:prstGeom>
          <a:ln>
            <a:solidFill>
              <a:srgbClr val="663D1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62400" y="2176182"/>
            <a:ext cx="411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«За то, что вы добрые, много знаете, любите животных и соблюдаете правила леса. Я, как и обещал, приготовил подарок. Он ждёт вас под высокой елью»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71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литературы:</a:t>
            </a:r>
          </a:p>
          <a:p>
            <a:r>
              <a:rPr lang="ru-RU" dirty="0" smtClean="0"/>
              <a:t>1.</a:t>
            </a:r>
            <a:r>
              <a:rPr lang="en-US" dirty="0" smtClean="0">
                <a:hlinkClick r:id="rId2"/>
              </a:rPr>
              <a:t>https://crosti.ru/patterns/00/1d/07/ef140e6a2f/preview.jpg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 smtClean="0">
                <a:hlinkClick r:id="rId3"/>
              </a:rPr>
              <a:t>https://i.pinimg.com/236x/fe/4e/b8/fe4eb85eaf98c5ea22141aede6a9d61c.jpg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 smtClean="0">
                <a:hlinkClick r:id="rId4"/>
              </a:rPr>
              <a:t>https://img-fotki.yandex.ru/get/29473/129574434.d19/0_219db3_d14ebf7c_L.png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en-US" dirty="0" smtClean="0">
                <a:hlinkClick r:id="rId5"/>
              </a:rPr>
              <a:t>https://img2.freepng.ru/20180525/air/kisspng-whiskers-drawing-tree-squirrels-gray-wolf-child-5b08b9305f35c4.06384786152729835239.jpg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smtClean="0"/>
              <a:t>. </a:t>
            </a:r>
            <a:r>
              <a:rPr lang="en-US" smtClean="0">
                <a:hlinkClick r:id="rId6"/>
              </a:rPr>
              <a:t>https://w-dog.ru/wallpaper/nebo-zima-sneg-derevo-inej-moroz-gorizont/id/305811/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36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138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МАДОУ «Детский сад№35»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Настя</cp:lastModifiedBy>
  <cp:revision>15</cp:revision>
  <dcterms:created xsi:type="dcterms:W3CDTF">2016-01-27T01:48:38Z</dcterms:created>
  <dcterms:modified xsi:type="dcterms:W3CDTF">2021-03-13T16:59:46Z</dcterms:modified>
</cp:coreProperties>
</file>