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8849D-0F09-4D71-962E-5AE730EC9C4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FB28F-A640-4098-9E36-9EB396D90C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B6837D-4795-4DDE-A394-13743C811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0E9-2548-4C7E-B9BF-DE057E8A24D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123B-0B30-4BA3-A3A7-6C5422A9E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Pictures\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Учитель физики и математики </a:t>
            </a:r>
            <a:r>
              <a:rPr lang="ru-RU" sz="2400" dirty="0" err="1" smtClean="0">
                <a:solidFill>
                  <a:schemeClr val="tx1"/>
                </a:solidFill>
              </a:rPr>
              <a:t>Ликизюк</a:t>
            </a:r>
            <a:r>
              <a:rPr lang="ru-RU" sz="2400" dirty="0" smtClean="0">
                <a:solidFill>
                  <a:schemeClr val="tx1"/>
                </a:solidFill>
              </a:rPr>
              <a:t> М.И.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ОГБОУ «Школа-интернат №18»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928802"/>
            <a:ext cx="70723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«Подготовка к ГИА»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2071678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56 № 405-410 – решите уравнение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160 № 541-545 – решите систему уравнений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170 №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711-716 – решите систему неравенств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7148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Первичное закрепление 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357422" y="4929198"/>
            <a:ext cx="4600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Работа №13 вариант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4581" name="Picture 5" descr="http://school19.smoladmin.ru/docs/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429124" cy="445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357166"/>
            <a:ext cx="2816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8929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- </a:t>
            </a:r>
            <a:r>
              <a:rPr lang="ru-RU" sz="2600" dirty="0" smtClean="0"/>
              <a:t>Что </a:t>
            </a:r>
            <a:r>
              <a:rPr lang="ru-RU" sz="2600" dirty="0" smtClean="0"/>
              <a:t>же нового вы узнали сегодня? </a:t>
            </a:r>
          </a:p>
          <a:p>
            <a:endParaRPr lang="ru-RU" sz="2600" dirty="0" smtClean="0"/>
          </a:p>
          <a:p>
            <a:pPr>
              <a:buFontTx/>
              <a:buChar char="-"/>
            </a:pPr>
            <a:r>
              <a:rPr lang="ru-RU" sz="2600" dirty="0" smtClean="0"/>
              <a:t> Что </a:t>
            </a:r>
            <a:r>
              <a:rPr lang="ru-RU" sz="2600" dirty="0" smtClean="0"/>
              <a:t>вам понравилось больше всего</a:t>
            </a:r>
            <a:r>
              <a:rPr lang="ru-RU" sz="2600" dirty="0" smtClean="0"/>
              <a:t>?</a:t>
            </a:r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r>
              <a:rPr lang="ru-RU" sz="2600" dirty="0" smtClean="0"/>
              <a:t> </a:t>
            </a:r>
            <a:r>
              <a:rPr lang="ru-RU" sz="2600" dirty="0" smtClean="0"/>
              <a:t>Помог ли вам урок обобщить знания при подготовке к ГИА</a:t>
            </a:r>
            <a:r>
              <a:rPr lang="ru-RU" sz="2600" dirty="0" smtClean="0"/>
              <a:t>?</a:t>
            </a:r>
          </a:p>
          <a:p>
            <a:r>
              <a:rPr lang="ru-RU" sz="2600" dirty="0" smtClean="0"/>
              <a:t> </a:t>
            </a:r>
            <a:endParaRPr lang="ru-RU" sz="2600" dirty="0" smtClean="0"/>
          </a:p>
          <a:p>
            <a:endParaRPr lang="ru-RU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tod-kopilka.ru/images/doc/56/225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071546"/>
            <a:ext cx="5379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урок. </a:t>
            </a:r>
            <a:endParaRPr lang="ru-RU" sz="5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До </a:t>
            </a:r>
            <a:r>
              <a:rPr lang="ru-RU" sz="5400" b="1" i="1" dirty="0" smtClean="0">
                <a:solidFill>
                  <a:srgbClr val="FF0000"/>
                </a:solidFill>
              </a:rPr>
              <a:t>свидания.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kk.docdat.com/pars_docs/refs/397/396276/396276_html_m301beab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00298"/>
            <a:ext cx="4143372" cy="414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       </a:t>
            </a:r>
            <a:endParaRPr lang="ru-RU" sz="2800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folHlink"/>
                </a:solidFill>
              </a:rPr>
              <a:t>                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1285852" y="1214422"/>
          <a:ext cx="3313113" cy="469900"/>
        </p:xfrm>
        <a:graphic>
          <a:graphicData uri="http://schemas.openxmlformats.org/presentationml/2006/ole">
            <p:oleObj spid="_x0000_s1026" name="Формула" r:id="rId3" imgW="1612800" imgH="228600" progId="Equation.3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0" y="228600"/>
          <a:ext cx="114300" cy="219075"/>
        </p:xfrm>
        <a:graphic>
          <a:graphicData uri="http://schemas.openxmlformats.org/presentationml/2006/ole">
            <p:oleObj spid="_x0000_s1027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1357290" y="1643050"/>
          <a:ext cx="2232025" cy="446088"/>
        </p:xfrm>
        <a:graphic>
          <a:graphicData uri="http://schemas.openxmlformats.org/presentationml/2006/ole">
            <p:oleObj spid="_x0000_s1028" name="Формула" r:id="rId5" imgW="1002865" imgH="203112" progId="Equation.3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285852" y="2357430"/>
          <a:ext cx="3367102" cy="445412"/>
        </p:xfrm>
        <a:graphic>
          <a:graphicData uri="http://schemas.openxmlformats.org/presentationml/2006/ole">
            <p:oleObj spid="_x0000_s1029" name="Формула" r:id="rId6" imgW="1726920" imgH="228600" progId="Equation.3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357290" y="2786058"/>
          <a:ext cx="2160588" cy="444500"/>
        </p:xfrm>
        <a:graphic>
          <a:graphicData uri="http://schemas.openxmlformats.org/presentationml/2006/ole">
            <p:oleObj spid="_x0000_s1030" name="Формула" r:id="rId7" imgW="1054080" imgH="20304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285852" y="3571876"/>
          <a:ext cx="3864506" cy="493719"/>
        </p:xfrm>
        <a:graphic>
          <a:graphicData uri="http://schemas.openxmlformats.org/presentationml/2006/ole">
            <p:oleObj spid="_x0000_s1031" name="Формула" r:id="rId8" imgW="1790640" imgH="22860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357290" y="4071942"/>
          <a:ext cx="2160587" cy="493712"/>
        </p:xfrm>
        <a:graphic>
          <a:graphicData uri="http://schemas.openxmlformats.org/presentationml/2006/ole">
            <p:oleObj spid="_x0000_s1032" name="Формула" r:id="rId9" imgW="1002865" imgH="228501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285852" y="5000636"/>
          <a:ext cx="4288300" cy="504839"/>
        </p:xfrm>
        <a:graphic>
          <a:graphicData uri="http://schemas.openxmlformats.org/presentationml/2006/ole">
            <p:oleObj spid="_x0000_s1033" name="Формула" r:id="rId10" imgW="1943100" imgH="22860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357290" y="5429264"/>
          <a:ext cx="2305050" cy="506398"/>
        </p:xfrm>
        <a:graphic>
          <a:graphicData uri="http://schemas.openxmlformats.org/presentationml/2006/ole">
            <p:oleObj spid="_x0000_s1034" name="Формула" r:id="rId11" imgW="1079500" imgH="228600" progId="Equation.3">
              <p:embed/>
            </p:oleObj>
          </a:graphicData>
        </a:graphic>
      </p:graphicFrame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1052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112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Проверка домашней работы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1285860"/>
            <a:ext cx="642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</a:p>
          <a:p>
            <a:r>
              <a:rPr lang="ru-RU" sz="2400" b="1" dirty="0" smtClean="0"/>
              <a:t>2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</a:t>
            </a:r>
          </a:p>
          <a:p>
            <a:r>
              <a:rPr lang="ru-RU" sz="2400" b="1" dirty="0" smtClean="0"/>
              <a:t>4</a:t>
            </a:r>
          </a:p>
          <a:p>
            <a:endParaRPr lang="ru-RU" sz="3600" b="1" dirty="0" smtClean="0"/>
          </a:p>
          <a:p>
            <a:r>
              <a:rPr lang="ru-RU" sz="2400" b="1" dirty="0" smtClean="0"/>
              <a:t>5</a:t>
            </a:r>
          </a:p>
          <a:p>
            <a:r>
              <a:rPr lang="ru-RU" sz="2400" b="1" dirty="0" smtClean="0"/>
              <a:t>6</a:t>
            </a:r>
          </a:p>
          <a:p>
            <a:endParaRPr lang="ru-RU" sz="2400" b="1" dirty="0" smtClean="0"/>
          </a:p>
          <a:p>
            <a:endParaRPr lang="ru-RU" sz="2000" b="1" dirty="0" smtClean="0"/>
          </a:p>
          <a:p>
            <a:r>
              <a:rPr lang="ru-RU" sz="2400" b="1" dirty="0" smtClean="0"/>
              <a:t>7</a:t>
            </a:r>
          </a:p>
          <a:p>
            <a:r>
              <a:rPr lang="ru-RU" sz="2400" b="1" dirty="0" smtClean="0"/>
              <a:t>8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318529" cy="16002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Сверим ответы!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571612"/>
            <a:ext cx="4752975" cy="47149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0,5; 1,5</a:t>
            </a: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hlink"/>
                </a:solidFill>
              </a:rPr>
              <a:t>                   </a:t>
            </a:r>
            <a:r>
              <a:rPr lang="ru-RU" sz="2000" dirty="0" smtClean="0">
                <a:solidFill>
                  <a:schemeClr val="hlink"/>
                </a:solidFill>
              </a:rPr>
              <a:t>         </a:t>
            </a:r>
            <a:endParaRPr lang="ru-RU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-</a:t>
            </a:r>
            <a:r>
              <a:rPr lang="ru-RU" sz="2000" dirty="0"/>
              <a:t>1,25;0,16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2; </a:t>
            </a:r>
            <a:r>
              <a:rPr lang="ru-RU" sz="2000" dirty="0"/>
              <a:t>-2; </a:t>
            </a:r>
            <a:endParaRPr lang="ru-RU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-</a:t>
            </a:r>
            <a:r>
              <a:rPr lang="ru-RU" sz="2000" dirty="0"/>
              <a:t>6; -5; 1;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16</a:t>
            </a:r>
            <a:endParaRPr lang="ru-RU" sz="2000" dirty="0"/>
          </a:p>
          <a:p>
            <a:pPr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1</a:t>
            </a:r>
            <a:r>
              <a:rPr lang="ru-RU" sz="2000" dirty="0"/>
              <a:t>; 2; 3; 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81</a:t>
            </a:r>
            <a:endParaRPr lang="ru-RU" sz="20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829300" y="2400300"/>
          <a:ext cx="1331913" cy="2514600"/>
        </p:xfrm>
        <a:graphic>
          <a:graphicData uri="http://schemas.openxmlformats.org/presentationml/2006/ole">
            <p:oleObj spid="_x0000_s2050" name="Формула" r:id="rId3" imgW="114120" imgH="215640" progId="Equation.3">
              <p:embed/>
            </p:oleObj>
          </a:graphicData>
        </a:graphic>
      </p:graphicFrame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714480" y="3071810"/>
          <a:ext cx="1008063" cy="420688"/>
        </p:xfrm>
        <a:graphic>
          <a:graphicData uri="http://schemas.openxmlformats.org/presentationml/2006/ole">
            <p:oleObj spid="_x0000_s2051" name="Формула" r:id="rId4" imgW="571252" imgH="241195" progId="Equation.3">
              <p:embed/>
            </p:oleObj>
          </a:graphicData>
        </a:graphic>
      </p:graphicFrame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238125"/>
            <a:ext cx="265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 </a:t>
            </a:r>
            <a:r>
              <a:rPr lang="ru-RU" sz="1100"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0" y="0"/>
          <a:ext cx="114300" cy="219075"/>
        </p:xfrm>
        <a:graphic>
          <a:graphicData uri="http://schemas.openxmlformats.org/presentationml/2006/ole">
            <p:oleObj spid="_x0000_s2052" name="Формула" r:id="rId5" imgW="114151" imgH="215619" progId="Equation.3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928662" y="1928802"/>
          <a:ext cx="1079500" cy="385762"/>
        </p:xfrm>
        <a:graphic>
          <a:graphicData uri="http://schemas.openxmlformats.org/presentationml/2006/ole">
            <p:oleObj spid="_x0000_s2053" name="Формула" r:id="rId6" imgW="558558" imgH="241195" progId="Equation.3">
              <p:embed/>
            </p:oleObj>
          </a:graphicData>
        </a:graphic>
      </p:graphicFrame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1571612"/>
            <a:ext cx="428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</a:p>
          <a:p>
            <a:r>
              <a:rPr lang="ru-RU" sz="2400" dirty="0" smtClean="0"/>
              <a:t>2</a:t>
            </a:r>
          </a:p>
          <a:p>
            <a:endParaRPr lang="ru-RU" sz="2400" dirty="0" smtClean="0"/>
          </a:p>
          <a:p>
            <a:r>
              <a:rPr lang="ru-RU" sz="2400" dirty="0" smtClean="0"/>
              <a:t>3</a:t>
            </a:r>
          </a:p>
          <a:p>
            <a:r>
              <a:rPr lang="ru-RU" sz="2400" dirty="0" smtClean="0"/>
              <a:t>4</a:t>
            </a:r>
          </a:p>
          <a:p>
            <a:endParaRPr lang="ru-RU" sz="2400" dirty="0" smtClean="0"/>
          </a:p>
          <a:p>
            <a:r>
              <a:rPr lang="ru-RU" sz="2400" dirty="0" smtClean="0"/>
              <a:t>5</a:t>
            </a:r>
          </a:p>
          <a:p>
            <a:r>
              <a:rPr lang="ru-RU" sz="2400" dirty="0" smtClean="0"/>
              <a:t>6</a:t>
            </a:r>
          </a:p>
          <a:p>
            <a:endParaRPr lang="ru-RU" sz="2400" dirty="0" smtClean="0"/>
          </a:p>
          <a:p>
            <a:r>
              <a:rPr lang="ru-RU" sz="2400" dirty="0" smtClean="0"/>
              <a:t>7</a:t>
            </a:r>
          </a:p>
          <a:p>
            <a:r>
              <a:rPr lang="ru-RU" sz="2400" dirty="0" smtClean="0"/>
              <a:t>8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338455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ПОЛНЫЕ</a:t>
            </a:r>
            <a:b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КВАДРАТНЫЕ УРАВНЕНИЯ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787900" y="1916113"/>
            <a:ext cx="338455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НЕПОЛНЫЕ</a:t>
            </a:r>
            <a:b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КВАДРАТНЫЕ УРАВНЕНИЯ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2555875" y="981075"/>
            <a:ext cx="403225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КВАДРАТНЫЕ УРАВНЕНИЯ</a:t>
            </a: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 flipH="1">
            <a:off x="2051050" y="1341438"/>
            <a:ext cx="1296988" cy="574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5219700" y="1341438"/>
            <a:ext cx="1296988" cy="574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971550" y="2924175"/>
            <a:ext cx="287972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 ≠ 0,  в ≠ 0,   с ≠ 0</a:t>
            </a: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5148263" y="2924175"/>
            <a:ext cx="3024187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 ≠ 0,  в = 0,  с = 0</a:t>
            </a:r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>
            <a:off x="2124075" y="2565400"/>
            <a:ext cx="0" cy="358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6443663" y="2565400"/>
            <a:ext cx="0" cy="358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1258888" y="4221163"/>
            <a:ext cx="1728787" cy="1614487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2х</a:t>
            </a:r>
            <a:r>
              <a:rPr lang="ru-RU" b="1" i="1" baseline="30000">
                <a:solidFill>
                  <a:srgbClr val="000099"/>
                </a:solidFill>
              </a:rPr>
              <a:t>2</a:t>
            </a:r>
            <a:r>
              <a:rPr lang="ru-RU" b="1" i="1">
                <a:solidFill>
                  <a:srgbClr val="000099"/>
                </a:solidFill>
              </a:rPr>
              <a:t>+5х-7=0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6х+х</a:t>
            </a:r>
            <a:r>
              <a:rPr lang="ru-RU" b="1" i="1" baseline="30000">
                <a:solidFill>
                  <a:srgbClr val="000099"/>
                </a:solidFill>
              </a:rPr>
              <a:t>2</a:t>
            </a:r>
            <a:r>
              <a:rPr lang="ru-RU" b="1" i="1">
                <a:solidFill>
                  <a:srgbClr val="000099"/>
                </a:solidFill>
              </a:rPr>
              <a:t>-3=0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Х</a:t>
            </a:r>
            <a:r>
              <a:rPr lang="ru-RU" b="1" i="1" baseline="30000">
                <a:solidFill>
                  <a:srgbClr val="000099"/>
                </a:solidFill>
              </a:rPr>
              <a:t>2</a:t>
            </a:r>
            <a:r>
              <a:rPr lang="ru-RU" b="1" i="1">
                <a:solidFill>
                  <a:srgbClr val="000099"/>
                </a:solidFill>
              </a:rPr>
              <a:t>-8х-7=0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25-10х+х</a:t>
            </a:r>
            <a:r>
              <a:rPr lang="ru-RU" b="1" i="1" baseline="30000">
                <a:solidFill>
                  <a:srgbClr val="000099"/>
                </a:solidFill>
              </a:rPr>
              <a:t>2</a:t>
            </a:r>
            <a:r>
              <a:rPr lang="ru-RU" b="1" i="1">
                <a:solidFill>
                  <a:srgbClr val="000099"/>
                </a:solidFill>
              </a:rPr>
              <a:t>=0</a:t>
            </a:r>
          </a:p>
        </p:txBody>
      </p:sp>
      <p:sp>
        <p:nvSpPr>
          <p:cNvPr id="192534" name="Text Box 22"/>
          <p:cNvSpPr txBox="1">
            <a:spLocks noChangeArrowheads="1"/>
          </p:cNvSpPr>
          <p:nvPr/>
        </p:nvSpPr>
        <p:spPr bwMode="auto">
          <a:xfrm>
            <a:off x="5508625" y="4221163"/>
            <a:ext cx="1800225" cy="1614487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3х</a:t>
            </a:r>
            <a:r>
              <a:rPr lang="ru-RU" b="1" i="1" baseline="30000">
                <a:solidFill>
                  <a:srgbClr val="000099"/>
                </a:solidFill>
              </a:rPr>
              <a:t>2</a:t>
            </a:r>
            <a:r>
              <a:rPr lang="ru-RU" b="1" i="1">
                <a:solidFill>
                  <a:srgbClr val="000099"/>
                </a:solidFill>
              </a:rPr>
              <a:t>-2х=0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2х+х</a:t>
            </a:r>
            <a:r>
              <a:rPr lang="ru-RU" b="1" i="1" baseline="30000">
                <a:solidFill>
                  <a:srgbClr val="000099"/>
                </a:solidFill>
              </a:rPr>
              <a:t>2</a:t>
            </a:r>
            <a:r>
              <a:rPr lang="ru-RU" b="1" i="1">
                <a:solidFill>
                  <a:srgbClr val="000099"/>
                </a:solidFill>
              </a:rPr>
              <a:t>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125+5х</a:t>
            </a:r>
            <a:r>
              <a:rPr lang="ru-RU" b="1" i="1" baseline="30000">
                <a:solidFill>
                  <a:srgbClr val="000099"/>
                </a:solidFill>
              </a:rPr>
              <a:t>2</a:t>
            </a:r>
            <a:r>
              <a:rPr lang="ru-RU" b="1" i="1">
                <a:solidFill>
                  <a:srgbClr val="000099"/>
                </a:solidFill>
              </a:rPr>
              <a:t>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49х</a:t>
            </a:r>
            <a:r>
              <a:rPr lang="ru-RU" b="1" i="1" baseline="30000">
                <a:solidFill>
                  <a:srgbClr val="000099"/>
                </a:solidFill>
              </a:rPr>
              <a:t>2</a:t>
            </a:r>
            <a:r>
              <a:rPr lang="ru-RU" b="1" i="1">
                <a:solidFill>
                  <a:srgbClr val="000099"/>
                </a:solidFill>
              </a:rPr>
              <a:t>-81=0</a:t>
            </a:r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2124075" y="3284538"/>
            <a:ext cx="0" cy="9366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>
            <a:off x="6443663" y="3284538"/>
            <a:ext cx="0" cy="9366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9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  <p:bldP spid="192517" grpId="0" animBg="1"/>
      <p:bldP spid="192519" grpId="0" animBg="1"/>
      <p:bldP spid="192522" grpId="0" animBg="1"/>
      <p:bldP spid="192523" grpId="0" animBg="1"/>
      <p:bldP spid="192524" grpId="0" animBg="1"/>
      <p:bldP spid="192528" grpId="0" animBg="1"/>
      <p:bldP spid="192531" grpId="0" animBg="1"/>
      <p:bldP spid="192532" grpId="0" animBg="1"/>
      <p:bldP spid="192533" grpId="0" animBg="1"/>
      <p:bldP spid="192534" grpId="0" animBg="1"/>
      <p:bldP spid="192535" grpId="0" animBg="1"/>
      <p:bldP spid="1925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187450" y="549275"/>
            <a:ext cx="6624638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НЕПОЛНЫХ   КВАДРАТНЫХ  УРАВНЕНИЙ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900113" y="2133600"/>
            <a:ext cx="1585912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2000" b="1" i="1" baseline="30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+с=0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3708400" y="2133600"/>
            <a:ext cx="1657350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2000" b="1" i="1" baseline="30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+вх=0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6516688" y="2133600"/>
            <a:ext cx="1584325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в,с=0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2000" b="1" i="1" baseline="30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 flipH="1">
            <a:off x="1258888" y="1412875"/>
            <a:ext cx="865187" cy="720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4500563" y="1412875"/>
            <a:ext cx="0" cy="720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6588125" y="1412875"/>
            <a:ext cx="863600" cy="720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50825" y="3409950"/>
            <a:ext cx="2881313" cy="30623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>
                <a:solidFill>
                  <a:srgbClr val="000099"/>
                </a:solidFill>
              </a:rPr>
              <a:t> 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1.Перенос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правую часть уравнения.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1400" b="1" i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-с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2.Деление обеих частей уравнения на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-с/а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3.Если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–с/а</a:t>
            </a:r>
            <a:r>
              <a:rPr lang="en-US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-два решения: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baseline="-25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       </a:t>
            </a:r>
            <a:r>
              <a:rPr lang="ru-RU" sz="1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и       х</a:t>
            </a:r>
            <a:r>
              <a:rPr lang="ru-RU" sz="1400" b="1" i="1" baseline="-25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= -</a:t>
            </a:r>
            <a:endParaRPr lang="ru-RU" sz="1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–с/а</a:t>
            </a:r>
            <a:r>
              <a:rPr lang="en-US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нет решений 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3286116" y="3500438"/>
            <a:ext cx="2663825" cy="2246769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Вынесение </a:t>
            </a:r>
            <a:r>
              <a:rPr lang="ru-RU" sz="14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скобки: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(ах + в) = 0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  Разбиение уравнения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на два равносильных: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х=0     и     ах + в = 0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 Два решения: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sz="14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-в/а</a:t>
            </a:r>
            <a:endParaRPr lang="ru-RU" sz="1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6286512" y="3571876"/>
            <a:ext cx="2519362" cy="14843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1.Деление обеих частей уравнения на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2.Одно решение: </a:t>
            </a:r>
            <a:r>
              <a:rPr lang="ru-RU" sz="14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0.</a:t>
            </a:r>
          </a:p>
          <a:p>
            <a:pPr eaLnBrk="1" hangingPunct="1">
              <a:spcBef>
                <a:spcPct val="50000"/>
              </a:spcBef>
            </a:pPr>
            <a:endParaRPr lang="ru-RU" sz="1400" b="1" i="1" dirty="0">
              <a:latin typeface="Comic Sans MS" pitchFamily="66" charset="0"/>
            </a:endParaRP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4500563" y="2997200"/>
            <a:ext cx="0" cy="576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1619250" y="2997200"/>
            <a:ext cx="0" cy="576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>
            <a:off x="7308850" y="2997200"/>
            <a:ext cx="0" cy="576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208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4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196630" name="Object 22"/>
          <p:cNvGraphicFramePr>
            <a:graphicFrameLocks noChangeAspect="1"/>
          </p:cNvGraphicFramePr>
          <p:nvPr/>
        </p:nvGraphicFramePr>
        <p:xfrm>
          <a:off x="785786" y="5500702"/>
          <a:ext cx="338164" cy="503237"/>
        </p:xfrm>
        <a:graphic>
          <a:graphicData uri="http://schemas.openxmlformats.org/presentationml/2006/ole">
            <p:oleObj spid="_x0000_s3075" name="Формула" r:id="rId4" imgW="380835" imgH="444307" progId="Equation.3">
              <p:embed/>
            </p:oleObj>
          </a:graphicData>
        </a:graphic>
      </p:graphicFrame>
      <p:graphicFrame>
        <p:nvGraphicFramePr>
          <p:cNvPr id="196631" name="Object 23"/>
          <p:cNvGraphicFramePr>
            <a:graphicFrameLocks noChangeAspect="1"/>
          </p:cNvGraphicFramePr>
          <p:nvPr/>
        </p:nvGraphicFramePr>
        <p:xfrm>
          <a:off x="2500298" y="5429264"/>
          <a:ext cx="431800" cy="574675"/>
        </p:xfrm>
        <a:graphic>
          <a:graphicData uri="http://schemas.openxmlformats.org/presentationml/2006/ole">
            <p:oleObj spid="_x0000_s3076" name="Формула" r:id="rId5" imgW="380835" imgH="444307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16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  <p:bldP spid="196613" grpId="0" animBg="1"/>
      <p:bldP spid="196614" grpId="0" animBg="1"/>
      <p:bldP spid="196615" grpId="0" animBg="1"/>
      <p:bldP spid="196616" grpId="0" animBg="1"/>
      <p:bldP spid="196617" grpId="0" animBg="1"/>
      <p:bldP spid="196618" grpId="0" animBg="1"/>
      <p:bldP spid="196619" grpId="0" animBg="1"/>
      <p:bldP spid="196621" grpId="0" animBg="1"/>
      <p:bldP spid="196622" grpId="0" animBg="1"/>
      <p:bldP spid="196623" grpId="0" animBg="1"/>
      <p:bldP spid="196624" grpId="0" animBg="1"/>
      <p:bldP spid="1966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476375" y="549275"/>
            <a:ext cx="6337300" cy="116998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решения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полных квадратных уравнений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476375" y="2205038"/>
            <a:ext cx="6264275" cy="3693319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ru-RU" b="1" i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Выделение квадрата двучлена.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Формула: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 =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- 4ac,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Теорема Виета.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</a:pPr>
            <a:endParaRPr lang="en-US" b="1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ru-RU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4714876" y="3357562"/>
          <a:ext cx="742950" cy="515937"/>
        </p:xfrm>
        <a:graphic>
          <a:graphicData uri="http://schemas.openxmlformats.org/presentationml/2006/ole">
            <p:oleObj spid="_x0000_s4098" name="Формула" r:id="rId3" imgW="622030" imgH="431613" progId="Equation.3">
              <p:embed/>
            </p:oleObj>
          </a:graphicData>
        </a:graphic>
      </p:graphicFrame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4716463" y="1557338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5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5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5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5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5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5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5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 чего зависит количество корней квадратного уравнения?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Ответ:                 От знака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- дискриминанта.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71550" y="2565400"/>
            <a:ext cx="7416800" cy="4032250"/>
            <a:chOff x="612" y="1616"/>
            <a:chExt cx="4672" cy="2540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748" y="1706"/>
              <a:ext cx="953" cy="57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=0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612" y="1616"/>
              <a:ext cx="4672" cy="2540"/>
              <a:chOff x="612" y="1616"/>
              <a:chExt cx="4672" cy="2540"/>
            </a:xfrm>
          </p:grpSpPr>
          <p:sp>
            <p:nvSpPr>
              <p:cNvPr id="12295" name="Oval 6"/>
              <p:cNvSpPr>
                <a:spLocks noChangeArrowheads="1"/>
              </p:cNvSpPr>
              <p:nvPr/>
            </p:nvSpPr>
            <p:spPr bwMode="auto">
              <a:xfrm>
                <a:off x="2472" y="1661"/>
                <a:ext cx="1089" cy="57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0</a:t>
                </a:r>
              </a:p>
            </p:txBody>
          </p:sp>
          <p:sp>
            <p:nvSpPr>
              <p:cNvPr id="12296" name="Oval 7"/>
              <p:cNvSpPr>
                <a:spLocks noChangeArrowheads="1"/>
              </p:cNvSpPr>
              <p:nvPr/>
            </p:nvSpPr>
            <p:spPr bwMode="auto">
              <a:xfrm>
                <a:off x="4286" y="1616"/>
                <a:ext cx="998" cy="57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0</a:t>
                </a:r>
              </a:p>
            </p:txBody>
          </p:sp>
          <p:sp>
            <p:nvSpPr>
              <p:cNvPr id="12297" name="Oval 8"/>
              <p:cNvSpPr>
                <a:spLocks noChangeArrowheads="1"/>
              </p:cNvSpPr>
              <p:nvPr/>
            </p:nvSpPr>
            <p:spPr bwMode="auto">
              <a:xfrm>
                <a:off x="612" y="2523"/>
                <a:ext cx="817" cy="757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1 корень</a:t>
                </a:r>
              </a:p>
              <a:p>
                <a:pPr algn="ctr" eaLnBrk="1" hangingPunct="1"/>
                <a:endParaRPr lang="ru-RU" dirty="0">
                  <a:latin typeface="Comic Sans MS" pitchFamily="66" charset="0"/>
                </a:endParaRPr>
              </a:p>
            </p:txBody>
          </p:sp>
          <p:sp>
            <p:nvSpPr>
              <p:cNvPr id="12298" name="Oval 9"/>
              <p:cNvSpPr>
                <a:spLocks noChangeArrowheads="1"/>
              </p:cNvSpPr>
              <p:nvPr/>
            </p:nvSpPr>
            <p:spPr bwMode="auto">
              <a:xfrm>
                <a:off x="2744" y="2568"/>
                <a:ext cx="771" cy="71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Нет корней</a:t>
                </a:r>
              </a:p>
            </p:txBody>
          </p:sp>
          <p:sp>
            <p:nvSpPr>
              <p:cNvPr id="12299" name="Oval 10"/>
              <p:cNvSpPr>
                <a:spLocks noChangeArrowheads="1"/>
              </p:cNvSpPr>
              <p:nvPr/>
            </p:nvSpPr>
            <p:spPr bwMode="auto">
              <a:xfrm>
                <a:off x="4468" y="2523"/>
                <a:ext cx="802" cy="71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два корня</a:t>
                </a:r>
              </a:p>
            </p:txBody>
          </p:sp>
          <p:sp>
            <p:nvSpPr>
              <p:cNvPr id="12300" name="Oval 11"/>
              <p:cNvSpPr>
                <a:spLocks noChangeArrowheads="1"/>
              </p:cNvSpPr>
              <p:nvPr/>
            </p:nvSpPr>
            <p:spPr bwMode="auto">
              <a:xfrm>
                <a:off x="1474" y="3430"/>
                <a:ext cx="1088" cy="72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Х=-в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/2а</a:t>
                </a:r>
              </a:p>
            </p:txBody>
          </p:sp>
          <p:sp>
            <p:nvSpPr>
              <p:cNvPr id="12301" name="Oval 12"/>
              <p:cNvSpPr>
                <a:spLocks noChangeArrowheads="1"/>
              </p:cNvSpPr>
              <p:nvPr/>
            </p:nvSpPr>
            <p:spPr bwMode="auto">
              <a:xfrm>
                <a:off x="3606" y="3430"/>
                <a:ext cx="1315" cy="72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Х=(-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в+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√D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)/2а</a:t>
                </a:r>
              </a:p>
            </p:txBody>
          </p:sp>
          <p:sp>
            <p:nvSpPr>
              <p:cNvPr id="12302" name="Line 13"/>
              <p:cNvSpPr>
                <a:spLocks noChangeShapeType="1"/>
              </p:cNvSpPr>
              <p:nvPr/>
            </p:nvSpPr>
            <p:spPr bwMode="auto">
              <a:xfrm>
                <a:off x="1066" y="2205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Line 14"/>
              <p:cNvSpPr>
                <a:spLocks noChangeShapeType="1"/>
              </p:cNvSpPr>
              <p:nvPr/>
            </p:nvSpPr>
            <p:spPr bwMode="auto">
              <a:xfrm>
                <a:off x="1292" y="3203"/>
                <a:ext cx="318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4" name="Line 15"/>
              <p:cNvSpPr>
                <a:spLocks noChangeShapeType="1"/>
              </p:cNvSpPr>
              <p:nvPr/>
            </p:nvSpPr>
            <p:spPr bwMode="auto">
              <a:xfrm>
                <a:off x="3107" y="2160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5" name="Line 16"/>
              <p:cNvSpPr>
                <a:spLocks noChangeShapeType="1"/>
              </p:cNvSpPr>
              <p:nvPr/>
            </p:nvSpPr>
            <p:spPr bwMode="auto">
              <a:xfrm>
                <a:off x="4830" y="2205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Line 17"/>
              <p:cNvSpPr>
                <a:spLocks noChangeShapeType="1"/>
              </p:cNvSpPr>
              <p:nvPr/>
            </p:nvSpPr>
            <p:spPr bwMode="auto">
              <a:xfrm flipH="1">
                <a:off x="4513" y="3249"/>
                <a:ext cx="272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08725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34" y="500042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Алгоритм решения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систем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неравенств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34" y="2000240"/>
            <a:ext cx="559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решить систему неравенств, надо: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2647940"/>
            <a:ext cx="5462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1) решить каждое неравенство системы;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384" y="3295640"/>
            <a:ext cx="8275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изобразить решение каждого неравенства данной системы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одной числовой прямой.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6384" y="430370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3) записать решение системы, используя скобки,  в случаях,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когда решением является отрезок, луч,  интервал или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полуинтервал (решение может быть   записано  с помощью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простейшего неравенства)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946" y="6032490"/>
            <a:ext cx="242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4) записать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3116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Выразить </a:t>
            </a:r>
            <a:r>
              <a:rPr lang="ru-RU" sz="2400" dirty="0" smtClean="0"/>
              <a:t>у через </a:t>
            </a:r>
            <a:r>
              <a:rPr lang="ru-RU" sz="2400" dirty="0" err="1" smtClean="0"/>
              <a:t>х</a:t>
            </a:r>
            <a:r>
              <a:rPr lang="ru-RU" sz="2400" dirty="0" smtClean="0"/>
              <a:t>(или наоборот) из одного уравнения системы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Подставить </a:t>
            </a:r>
            <a:r>
              <a:rPr lang="ru-RU" sz="2400" dirty="0" smtClean="0"/>
              <a:t>полученное выражение вместо у(</a:t>
            </a:r>
            <a:r>
              <a:rPr lang="ru-RU" sz="2400" dirty="0" err="1" smtClean="0"/>
              <a:t>х</a:t>
            </a:r>
            <a:r>
              <a:rPr lang="ru-RU" sz="2400" dirty="0" smtClean="0"/>
              <a:t>) в другое уравнение </a:t>
            </a:r>
            <a:r>
              <a:rPr lang="ru-RU" sz="2400" dirty="0" smtClean="0"/>
              <a:t>системы.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Решить </a:t>
            </a:r>
            <a:r>
              <a:rPr lang="ru-RU" sz="2400" dirty="0" smtClean="0"/>
              <a:t>полученное уравнение относительно </a:t>
            </a:r>
            <a:r>
              <a:rPr lang="ru-RU" sz="2400" dirty="0" err="1" smtClean="0"/>
              <a:t>х</a:t>
            </a:r>
            <a:r>
              <a:rPr lang="ru-RU" sz="2400" dirty="0" smtClean="0"/>
              <a:t>(у</a:t>
            </a:r>
            <a:r>
              <a:rPr lang="ru-RU" sz="2400" dirty="0" smtClean="0"/>
              <a:t>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Подставить </a:t>
            </a:r>
            <a:r>
              <a:rPr lang="ru-RU" sz="2400" dirty="0" smtClean="0"/>
              <a:t>поочередно каждый из найденных на третьем шаге корней уравнения </a:t>
            </a:r>
            <a:r>
              <a:rPr lang="ru-RU" sz="2400" dirty="0" smtClean="0"/>
              <a:t>вместо </a:t>
            </a:r>
            <a:r>
              <a:rPr lang="ru-RU" sz="2400" dirty="0" err="1" smtClean="0"/>
              <a:t>х</a:t>
            </a:r>
            <a:r>
              <a:rPr lang="ru-RU" sz="2400" dirty="0" smtClean="0"/>
              <a:t>(у) в выражение у(</a:t>
            </a:r>
            <a:r>
              <a:rPr lang="ru-RU" sz="2400" dirty="0" err="1" smtClean="0"/>
              <a:t>х</a:t>
            </a:r>
            <a:r>
              <a:rPr lang="ru-RU" sz="2400" dirty="0" smtClean="0"/>
              <a:t>) через </a:t>
            </a:r>
            <a:r>
              <a:rPr lang="ru-RU" sz="2400" dirty="0" err="1" smtClean="0"/>
              <a:t>х</a:t>
            </a:r>
            <a:r>
              <a:rPr lang="ru-RU" sz="2400" dirty="0" smtClean="0"/>
              <a:t>(у), полученное на первом </a:t>
            </a:r>
            <a:r>
              <a:rPr lang="ru-RU" sz="2400" dirty="0" smtClean="0"/>
              <a:t>шаге.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Записать </a:t>
            </a:r>
            <a:r>
              <a:rPr lang="ru-RU" sz="2400" dirty="0" smtClean="0"/>
              <a:t>ответ в виде пар значений (</a:t>
            </a:r>
            <a:r>
              <a:rPr lang="ru-RU" sz="2400" dirty="0" err="1" smtClean="0"/>
              <a:t>х</a:t>
            </a:r>
            <a:r>
              <a:rPr lang="ru-RU" sz="2400" dirty="0" smtClean="0"/>
              <a:t>; у), которые были найдены соответственно на третьем и четвертом шаге.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428604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решения систем уравнений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504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Microsoft Equation 3.0</vt:lpstr>
      <vt:lpstr>Формула</vt:lpstr>
      <vt:lpstr>Слайд 1</vt:lpstr>
      <vt:lpstr>Слайд 2</vt:lpstr>
      <vt:lpstr>Сверим ответы!</vt:lpstr>
      <vt:lpstr>Слайд 4</vt:lpstr>
      <vt:lpstr>Слайд 5</vt:lpstr>
      <vt:lpstr>Слайд 6</vt:lpstr>
      <vt:lpstr>От чего зависит количество корней квадратного уравнения?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к ГИА» </dc:title>
  <dc:creator>Ликизюк М.И.</dc:creator>
  <cp:lastModifiedBy>Mac mini</cp:lastModifiedBy>
  <cp:revision>11</cp:revision>
  <dcterms:created xsi:type="dcterms:W3CDTF">2016-05-05T09:53:47Z</dcterms:created>
  <dcterms:modified xsi:type="dcterms:W3CDTF">2016-05-06T06:23:49Z</dcterms:modified>
</cp:coreProperties>
</file>