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71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DB9A5-1088-4AA7-931A-C9BAF60E0CC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9F5A-CFEC-4A19-869A-FACA4E9FFE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B9F5A-CFEC-4A19-869A-FACA4E9FFE7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22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подготовиться к самоанализу конкурсного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7400" y="332656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Установочный семинар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для участников регионального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этапа Всероссийского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конкурса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/>
              <a:t>Учитель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года России -2021»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3851920" y="1484784"/>
            <a:ext cx="1224136" cy="1207291"/>
            <a:chOff x="4136" y="1090"/>
            <a:chExt cx="3496" cy="3444"/>
          </a:xfrm>
        </p:grpSpPr>
        <p:pic>
          <p:nvPicPr>
            <p:cNvPr id="6" name="Picture 6" descr="Серый журавль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83" y="1253"/>
              <a:ext cx="1446" cy="2923"/>
            </a:xfrm>
            <a:prstGeom prst="rect">
              <a:avLst/>
            </a:prstGeom>
            <a:noFill/>
          </p:spPr>
        </p:pic>
        <p:sp>
          <p:nvSpPr>
            <p:cNvPr id="7" name="WordArt 7"/>
            <p:cNvSpPr>
              <a:spLocks noChangeAspect="1" noChangeArrowheads="1" noChangeShapeType="1" noTextEdit="1"/>
            </p:cNvSpPr>
            <p:nvPr/>
          </p:nvSpPr>
          <p:spPr bwMode="auto">
            <a:xfrm rot="6545251">
              <a:off x="4162" y="1064"/>
              <a:ext cx="3444" cy="3496"/>
            </a:xfrm>
            <a:prstGeom prst="rect">
              <a:avLst/>
            </a:prstGeom>
          </p:spPr>
          <p:txBody>
            <a:bodyPr wrap="none" fromWordArt="1">
              <a:prstTxWarp prst="textCircle">
                <a:avLst>
                  <a:gd name="adj" fmla="val 10860906"/>
                </a:avLst>
              </a:prstTxWarp>
            </a:bodyPr>
            <a:lstStyle/>
            <a:p>
              <a:pPr algn="ctr" rtl="0"/>
              <a:r>
                <a:rPr lang="ru-RU" sz="18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/>
                  <a:latin typeface="CyrillicOld"/>
                </a:rPr>
                <a:t>  </a:t>
              </a:r>
              <a:r>
                <a:rPr lang="ru-RU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CyrillicOld"/>
                </a:rPr>
                <a:t> </a:t>
              </a:r>
              <a:r>
                <a:rPr lang="ru-RU" sz="18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effectLst/>
                  <a:latin typeface="CyrillicOld"/>
                </a:rPr>
                <a:t> Региональный  этап   Всероссийского  конкурса  «Учитель  года  России - 2021»     Рязань  </a:t>
              </a:r>
              <a:endParaRPr lang="ru-RU" sz="18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/>
                <a:latin typeface="CyrillicOld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779912" y="5517232"/>
            <a:ext cx="5364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Агапов Юрий Васильевич</a:t>
            </a:r>
            <a:r>
              <a:rPr lang="ru-RU" dirty="0"/>
              <a:t>, доцент </a:t>
            </a:r>
            <a:r>
              <a:rPr lang="ru-RU" dirty="0" smtClean="0"/>
              <a:t>кафедры технологий обучения, воспитания и дополнительного образования ОГБУ ДПО «РИРО», </a:t>
            </a:r>
            <a:r>
              <a:rPr lang="ru-RU" dirty="0"/>
              <a:t>кандидат философских </a:t>
            </a:r>
            <a:r>
              <a:rPr lang="ru-RU" dirty="0" smtClean="0"/>
              <a:t>наук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Особенности и различие информационно-познавательной и учебно-исследовательской форм учебной деятельности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857364"/>
            <a:ext cx="3995766" cy="4268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Работа над пониманием текстов:</a:t>
            </a:r>
          </a:p>
          <a:p>
            <a:pPr>
              <a:buNone/>
            </a:pPr>
            <a:r>
              <a:rPr lang="ru-RU" dirty="0" smtClean="0"/>
              <a:t>     анализ, понимание и интерпретация описаний результатов наблюдений, измерений, обобщений, определений понятий, правил и алгоритмов, способов действий, открытий и изобретений, опытов и экспериментов.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857364"/>
            <a:ext cx="4038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Познавательные процедуры и создание текстов:</a:t>
            </a:r>
          </a:p>
          <a:p>
            <a:pPr>
              <a:buNone/>
            </a:pPr>
            <a:r>
              <a:rPr lang="ru-RU" dirty="0" smtClean="0"/>
              <a:t>     наблюдение, измерение, сравнение, эмпирическое описание и теоретическое обобщение, моделирование и конструирование, выведение правил, разработка алгоритмов и способов действий.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Алгоритм постановки целей ПД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37" y="1556792"/>
            <a:ext cx="9144000" cy="4525963"/>
          </a:xfrm>
        </p:spPr>
        <p:txBody>
          <a:bodyPr>
            <a:noAutofit/>
          </a:bodyPr>
          <a:lstStyle/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1. Определить тему урока или серии занятий.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2. Определить, какие новые знания необходимо будет усвоить учащимся при изучении данной темы.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3. Определить, какие умения, связанные с применением этих новых знаний, необходимо будет выработать у себя учащимся.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4. Сформулировать цели обучения по данной теме.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5. Указать  средства и способы проверки их достижения.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6. Определить, какие воспитательные возможности содержит в себе изучение новой темы и те виды учебной деятельности, которые будут использоваться.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7. Сформулировать цели  воспитательной деятельности и указать способы проверки их достижения.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8. Определить, какие развивающие возможности содержатся в изучении новой темы и в тех видах деятельности, которые будут использоваться на уроке.</a:t>
            </a:r>
          </a:p>
          <a:p>
            <a:pPr marL="0" indent="352425">
              <a:spcBef>
                <a:spcPts val="0"/>
              </a:spcBef>
              <a:buNone/>
            </a:pPr>
            <a:r>
              <a:rPr lang="ru-RU" sz="2000" dirty="0" smtClean="0"/>
              <a:t>9. Сформулировать цели развивающей деятельности и способы контроля их достижения.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45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Таксономические уровни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ru-RU" sz="3600" b="1" dirty="0" smtClean="0"/>
              <a:t>Знакомство.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2. </a:t>
            </a:r>
            <a:r>
              <a:rPr lang="ru-RU" sz="3600" b="1" dirty="0" smtClean="0"/>
              <a:t>Понимание.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3. </a:t>
            </a:r>
            <a:r>
              <a:rPr lang="ru-RU" sz="3600" b="1" dirty="0" smtClean="0"/>
              <a:t>Применение.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4. Рефлексивная </a:t>
            </a:r>
            <a:r>
              <a:rPr lang="ru-RU" sz="3600" b="1" dirty="0" smtClean="0"/>
              <a:t>оценка.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53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Уровень знакомства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2400" dirty="0" smtClean="0"/>
              <a:t>Познавательные процедуры: восприятие и память.</a:t>
            </a:r>
          </a:p>
          <a:p>
            <a:r>
              <a:rPr lang="ru-RU" sz="2400" dirty="0" smtClean="0"/>
              <a:t>Результат – формирование первичных представлений.</a:t>
            </a:r>
          </a:p>
          <a:p>
            <a:r>
              <a:rPr lang="ru-RU" sz="2400" dirty="0" smtClean="0"/>
              <a:t>Действия на фазе контроля: воспроизводит (описание объекта, факта, события, явления, определение понятия, описание правила, алгоритма, способа)и</a:t>
            </a:r>
            <a:r>
              <a:rPr lang="en-US" sz="2400" dirty="0" smtClean="0"/>
              <a:t>/</a:t>
            </a:r>
            <a:r>
              <a:rPr lang="ru-RU" sz="2400" dirty="0" smtClean="0"/>
              <a:t>или узнает ранее изученные объекты, указывает или выделяет их среди других.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Уровень понимания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71546"/>
            <a:ext cx="8784976" cy="542928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Познавательные процедуры: логическое мышление, анализ, синтез, установление родовидовых, причинно-следственных, функциональных отношений и связей между элементами, мыслительные операции репродуктивного и продуктивного типов.</a:t>
            </a:r>
          </a:p>
          <a:p>
            <a:r>
              <a:rPr lang="ru-RU" sz="2400" dirty="0" smtClean="0"/>
              <a:t>Результат – формирование понимания содержания понятий, их систем, освоение содержания теорий и концепций, логики построения правил и алгоритмов, смысла ценностей и т.д.</a:t>
            </a:r>
          </a:p>
          <a:p>
            <a:r>
              <a:rPr lang="ru-RU" sz="2400" dirty="0" smtClean="0"/>
              <a:t>Действия на фазе контроля: отвечает на вопросы «что это такое» и «чем отличается», «что это означает», «как это устроено»,  «почему», «зачем», устанавливает логические </a:t>
            </a:r>
            <a:r>
              <a:rPr lang="ru-RU" sz="2400" dirty="0" err="1" smtClean="0"/>
              <a:t>родо</a:t>
            </a:r>
            <a:r>
              <a:rPr lang="ru-RU" sz="2400" dirty="0" smtClean="0"/>
              <a:t>-видовые отношения,  факторные зависимости и причинно-следственные, структурные, системные или функциональные отношения и связи  между явлениями.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Уровень применения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2400" dirty="0" smtClean="0"/>
              <a:t>Формирование умений использовать полученные знания в конкретных ситуациях. Ученик решает теоретические и практические задачи с помощью новых понятий, их систем, теорий, правил, алгоритмов, формул и законов.</a:t>
            </a:r>
          </a:p>
          <a:p>
            <a:r>
              <a:rPr lang="ru-RU" sz="2400" dirty="0" smtClean="0"/>
              <a:t>Действия на фазе контроля: подводит под понятие, квалифицирует и классифицирует объекты по заданным основаниям и сам подбирает основания, объясняет явления, решает определенный класс стандартных задач, задачи с недостающими и лишними данными, с нестандартными условиями.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Уровень рефлексивной оценки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2400" dirty="0" smtClean="0"/>
              <a:t>Формирование умений анализировать свою и чужую деятельность, находить и исправлять фактические и логические ошибки, определять правильность действий, выявлять затруднения и находить их причины, разрабатывать и осуществлять коррекции.</a:t>
            </a:r>
          </a:p>
          <a:p>
            <a:r>
              <a:rPr lang="ru-RU" sz="2400" dirty="0" smtClean="0"/>
              <a:t>Действия на фазе контроля: аргументирует и объясняет свои выводы, доказывает и обосновывает правильность своих действий, находит ошибки, выявляет их причины  и исправляет их, выявляет соответствие или несоответствие образовательных результатов поставленным учебным целям.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Схема проведения самоанализа проведенного урока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2" y="1417638"/>
            <a:ext cx="91440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Озвучить ранее сформулированные педагогические цели.</a:t>
            </a:r>
          </a:p>
          <a:p>
            <a:r>
              <a:rPr lang="ru-RU" sz="2400" dirty="0" smtClean="0"/>
              <a:t>Указать, какие средства и способы позволили их достичь.</a:t>
            </a:r>
          </a:p>
          <a:p>
            <a:r>
              <a:rPr lang="ru-RU" sz="2400" dirty="0" smtClean="0"/>
              <a:t>Соотнести поставленные цели с реально достигнутыми образовательными результатами и пояснить, какие именно реальные действия и выполняемые учащимися задания подтверждают факт освоения ими новых знаний, умений и компетенций.</a:t>
            </a:r>
          </a:p>
          <a:p>
            <a:r>
              <a:rPr lang="ru-RU" sz="2400" dirty="0" smtClean="0"/>
              <a:t>Если какие-то цели не были достигнуты, то пояснить какие затруднения в ходе урока возникли у обучающихся и у самого педагога, в чем их причины и что было сделано для их преодоления, какие коррекции были внесены поэтому в первоначальный сценарий и в процесс проведения урока.</a:t>
            </a:r>
          </a:p>
          <a:p>
            <a:r>
              <a:rPr lang="ru-RU" sz="2400" dirty="0" smtClean="0"/>
              <a:t>Пояснить, какие изменения необходимо и можно было бы внести в сценарий и проведение урока с целью его совершенствования.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Роль и значение самоанализа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Самоанализ как завершающая часть испытания помогает создать целостное впечатление и представление об уроке как образовательном </a:t>
            </a:r>
            <a:r>
              <a:rPr lang="ru-RU" sz="2400" b="1" dirty="0" smtClean="0"/>
              <a:t>событии.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Критерии оценки конкурсного испытания: </a:t>
            </a:r>
          </a:p>
          <a:p>
            <a:r>
              <a:rPr lang="ru-RU" sz="2400" dirty="0" smtClean="0"/>
              <a:t>корректность </a:t>
            </a:r>
            <a:r>
              <a:rPr lang="ru-RU" sz="2400" dirty="0" smtClean="0"/>
              <a:t>и глубина понимания предметного содержания; </a:t>
            </a:r>
          </a:p>
          <a:p>
            <a:r>
              <a:rPr lang="ru-RU" sz="2400" dirty="0" smtClean="0"/>
              <a:t>методическая </a:t>
            </a:r>
            <a:r>
              <a:rPr lang="ru-RU" sz="2400" dirty="0" smtClean="0"/>
              <a:t>и психолого-педагогическая грамотность при проведении занятия и поддержка учебной мотивации; </a:t>
            </a:r>
          </a:p>
          <a:p>
            <a:r>
              <a:rPr lang="ru-RU" sz="2400" dirty="0" smtClean="0"/>
              <a:t>творческий </a:t>
            </a:r>
            <a:r>
              <a:rPr lang="ru-RU" sz="2400" dirty="0" smtClean="0"/>
              <a:t>и адекватный подход к решению профессиональных задач; </a:t>
            </a:r>
          </a:p>
          <a:p>
            <a:r>
              <a:rPr lang="ru-RU" sz="2400" dirty="0" smtClean="0"/>
              <a:t>коммуникативная </a:t>
            </a:r>
            <a:r>
              <a:rPr lang="ru-RU" sz="2400" dirty="0" smtClean="0"/>
              <a:t>и речевая культура; </a:t>
            </a:r>
          </a:p>
          <a:p>
            <a:r>
              <a:rPr lang="ru-RU" sz="2400" b="1" dirty="0" smtClean="0"/>
              <a:t>целеполагание </a:t>
            </a:r>
            <a:r>
              <a:rPr lang="ru-RU" sz="2400" b="1" dirty="0" smtClean="0"/>
              <a:t>и результативность; </a:t>
            </a:r>
          </a:p>
          <a:p>
            <a:r>
              <a:rPr lang="ru-RU" sz="2400" b="1" dirty="0" smtClean="0"/>
              <a:t>рефлексия </a:t>
            </a:r>
            <a:r>
              <a:rPr lang="ru-RU" sz="2400" b="1" dirty="0" smtClean="0"/>
              <a:t>проведенного урока (самоанализ).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Что означают критерии «</a:t>
            </a:r>
            <a:r>
              <a:rPr lang="ru-RU" sz="3600" dirty="0" err="1" smtClean="0">
                <a:solidFill>
                  <a:srgbClr val="FF0000"/>
                </a:solidFill>
              </a:rPr>
              <a:t>целеполагание</a:t>
            </a:r>
            <a:r>
              <a:rPr lang="ru-RU" sz="3600" dirty="0" smtClean="0">
                <a:solidFill>
                  <a:srgbClr val="FF0000"/>
                </a:solidFill>
              </a:rPr>
              <a:t>» и «результативность»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2400" dirty="0" smtClean="0"/>
              <a:t>    По отношению к деятельности обучающихся:</a:t>
            </a:r>
          </a:p>
          <a:p>
            <a:r>
              <a:rPr lang="ru-RU" sz="2400" dirty="0" smtClean="0"/>
              <a:t>Какие учебные цели были сформулированы самими учащимися в ходе </a:t>
            </a:r>
            <a:r>
              <a:rPr lang="ru-RU" sz="2400" dirty="0" smtClean="0"/>
              <a:t>урока?</a:t>
            </a:r>
            <a:endParaRPr lang="ru-RU" sz="2400" dirty="0" smtClean="0"/>
          </a:p>
          <a:p>
            <a:r>
              <a:rPr lang="ru-RU" sz="2400" dirty="0" smtClean="0"/>
              <a:t>Какие реальные результаты были ими достигнуты и </a:t>
            </a:r>
            <a:r>
              <a:rPr lang="ru-RU" sz="2400" dirty="0" err="1" smtClean="0"/>
              <a:t>отрефлектированы</a:t>
            </a:r>
            <a:r>
              <a:rPr lang="ru-RU" sz="2400" dirty="0"/>
              <a:t>?</a:t>
            </a:r>
            <a:endParaRPr lang="ru-RU" sz="2400" dirty="0" smtClean="0"/>
          </a:p>
          <a:p>
            <a:r>
              <a:rPr lang="ru-RU" sz="2400" dirty="0" smtClean="0"/>
              <a:t>Были ли организованы процедуры постановки учебных целей, контроля и рефлексивной оценки самими учащимися результатов их </a:t>
            </a:r>
            <a:r>
              <a:rPr lang="ru-RU" sz="2400" dirty="0" smtClean="0"/>
              <a:t>достижения?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Все </a:t>
            </a:r>
            <a:r>
              <a:rPr lang="ru-RU" sz="2400" dirty="0" smtClean="0"/>
              <a:t>это облегчает проведение самоанализа и делает более убедительными утверждения учителя  о достигнутых им и обучающимися результатах в ходе рефлексии проведенного </a:t>
            </a:r>
            <a:r>
              <a:rPr lang="ru-RU" sz="2400" dirty="0" smtClean="0"/>
              <a:t>урока.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Система и структура учебной деятельности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257800"/>
          </a:xfrm>
        </p:spPr>
        <p:txBody>
          <a:bodyPr anchor="ctr">
            <a:noAutofit/>
          </a:bodyPr>
          <a:lstStyle/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err="1" smtClean="0"/>
              <a:t>Проблематизация</a:t>
            </a:r>
            <a:r>
              <a:rPr lang="ru-RU" sz="2400" dirty="0" smtClean="0"/>
              <a:t> наличных знаний и умений.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Постановка целей учебной деятельности (в категориях знания и умения).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Определение личностного смысла усвоения новых знаний и умений.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Определение путей, задач и сроков достижения поставленных целей.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/>
              <a:t>О</a:t>
            </a:r>
            <a:r>
              <a:rPr lang="ru-RU" sz="2400" dirty="0" smtClean="0"/>
              <a:t>существление действий, направленных на усвоение знаний и отработку умений.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Контроль  хода и результатов своего обучения.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Оценка и рефлексивный анализ результатов и хода своей учебной деятельности.</a:t>
            </a:r>
          </a:p>
          <a:p>
            <a:pPr marL="0" indent="457200">
              <a:spcBef>
                <a:spcPts val="0"/>
              </a:spcBef>
              <a:tabLst>
                <a:tab pos="546100" algn="l"/>
              </a:tabLst>
            </a:pPr>
            <a:r>
              <a:rPr lang="ru-RU" sz="2400" dirty="0" smtClean="0"/>
              <a:t>Коррекция в случае необходимости своей учебной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Что означают критерии «</a:t>
            </a:r>
            <a:r>
              <a:rPr lang="ru-RU" sz="3600" dirty="0" err="1" smtClean="0">
                <a:solidFill>
                  <a:srgbClr val="FF0000"/>
                </a:solidFill>
              </a:rPr>
              <a:t>целеполагание</a:t>
            </a:r>
            <a:r>
              <a:rPr lang="ru-RU" sz="3600" dirty="0" smtClean="0">
                <a:solidFill>
                  <a:srgbClr val="FF0000"/>
                </a:solidFill>
              </a:rPr>
              <a:t>» и «результативность»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400" dirty="0" smtClean="0"/>
              <a:t>По отношению к деятельности педагога:</a:t>
            </a:r>
          </a:p>
          <a:p>
            <a:r>
              <a:rPr lang="ru-RU" sz="2400" dirty="0" smtClean="0"/>
              <a:t>грамотность формулировок целей, их </a:t>
            </a:r>
            <a:r>
              <a:rPr lang="ru-RU" sz="2400" dirty="0" err="1" smtClean="0"/>
              <a:t>диагностичность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соотнесенность и соответствие целей реальному содержанию и образовательным результатам;</a:t>
            </a:r>
          </a:p>
          <a:p>
            <a:r>
              <a:rPr lang="ru-RU" sz="2400" dirty="0" smtClean="0"/>
              <a:t>подтверждение результатов ссылками на выполненные учащимися контрольные действия и задания, свидетельствующие о приобретенных ими знаниях, умениях и компетенциях.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4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Ошибочные способы постановки педагогических целей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437" y="1268760"/>
            <a:ext cx="9036496" cy="558924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</a:pPr>
            <a:r>
              <a:rPr lang="ru-RU" sz="2000" dirty="0" smtClean="0"/>
              <a:t>Попытка сформулировать общую образовательную цель урока, а затем задачи обучения, воспитания и развития.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Цели обучения придается статус общей образовательной цели, она называется образовательной.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Вместо цели обучения называются действия, которые будет осуществлять учитель (познакомить, объяснить, дать понятие и т.д.).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Указываются цели не педагогические, а учащихся (изучить, научиться решать задачи и т.п.).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Называются действия, которые будут осуществлять учащиеся в ходе обучения (отработка умений, решение задач, проведение эксперимента, написание изложения).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Цели обучения формулируются посредством выражения: «создать условия для…»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Цели формулируются не </a:t>
            </a:r>
            <a:r>
              <a:rPr lang="ru-RU" sz="2000" dirty="0" err="1" smtClean="0"/>
              <a:t>диагностично</a:t>
            </a:r>
            <a:r>
              <a:rPr lang="ru-RU" sz="2000" dirty="0" smtClean="0"/>
              <a:t>, то есть их невозможно измерить и проверить достижение.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/>
              <a:t>Цели воспитания и развития формулируются абстрактно и глобально, копируются положения ФГОС, относящиеся к разделу «требования к результатам освоения основной образовательной программы».</a:t>
            </a:r>
          </a:p>
          <a:p>
            <a:pPr marL="0">
              <a:spcBef>
                <a:spcPts val="0"/>
              </a:spcBef>
            </a:pPr>
            <a:endParaRPr lang="ru-RU" sz="2000" dirty="0" smtClean="0"/>
          </a:p>
          <a:p>
            <a:pPr marL="0">
              <a:spcBef>
                <a:spcPts val="0"/>
              </a:spcBef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Функции и цели педагогической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Организация деятельности обучающихся по освоению содержания учебных предметов и программ;</a:t>
            </a:r>
          </a:p>
          <a:p>
            <a:r>
              <a:rPr lang="ru-RU" sz="2400" dirty="0" smtClean="0"/>
              <a:t>Обеспечение достижения приемлемых результатов  в процессе обучения учащихся (до уровня «ученик научится» и создание условий для уровня «получит возможность научится»);</a:t>
            </a:r>
          </a:p>
          <a:p>
            <a:r>
              <a:rPr lang="ru-RU" sz="2400" dirty="0" smtClean="0"/>
              <a:t>Создание условий для </a:t>
            </a:r>
            <a:r>
              <a:rPr lang="ru-RU" sz="2400" dirty="0"/>
              <a:t>воспитания и развития обучающихся, </a:t>
            </a:r>
            <a:r>
              <a:rPr lang="ru-RU" sz="2400" dirty="0" smtClean="0"/>
              <a:t>мотивирование </a:t>
            </a:r>
            <a:r>
              <a:rPr lang="ru-RU" sz="2400" dirty="0"/>
              <a:t>их деятельность по освоению учебного предмета, курса, дисциплины (модуля), выполнению заданий для самостоятельной работы; </a:t>
            </a:r>
            <a:endParaRPr lang="ru-RU" sz="2400" dirty="0" smtClean="0"/>
          </a:p>
          <a:p>
            <a:r>
              <a:rPr lang="ru-RU" sz="2400" dirty="0" smtClean="0"/>
              <a:t>Привлечение </a:t>
            </a:r>
            <a:r>
              <a:rPr lang="ru-RU" sz="2400" dirty="0"/>
              <a:t>к </a:t>
            </a:r>
            <a:r>
              <a:rPr lang="ru-RU" sz="2400" dirty="0" err="1"/>
              <a:t>целеполаганию</a:t>
            </a:r>
            <a:r>
              <a:rPr lang="ru-RU" sz="2400" dirty="0"/>
              <a:t>, активной пробе своих сил </a:t>
            </a:r>
            <a:r>
              <a:rPr lang="ru-RU" sz="2400" dirty="0" smtClean="0"/>
              <a:t>и приобретению опыта в </a:t>
            </a:r>
            <a:r>
              <a:rPr lang="ru-RU" sz="2400" dirty="0"/>
              <a:t>различных сферах </a:t>
            </a:r>
            <a:r>
              <a:rPr lang="ru-RU" sz="2400" dirty="0" smtClean="0"/>
              <a:t>деятельности;</a:t>
            </a:r>
          </a:p>
          <a:p>
            <a:r>
              <a:rPr lang="ru-RU" sz="2400" dirty="0" smtClean="0"/>
              <a:t>Обучение </a:t>
            </a:r>
            <a:r>
              <a:rPr lang="ru-RU" sz="2400" dirty="0"/>
              <a:t>самоорганизации и </a:t>
            </a:r>
            <a:r>
              <a:rPr lang="ru-RU" sz="2400" dirty="0" smtClean="0"/>
              <a:t>самоконтролю.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Образовательные цели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по направлениям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600" dirty="0" smtClean="0"/>
              <a:t>Обучение.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Воспитание.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Развитие.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56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Виды учебной деятельности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600" dirty="0" smtClean="0"/>
              <a:t>Информационно-познавательная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Учебно-исследовательская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Проектная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1239</Words>
  <Application>Microsoft Office PowerPoint</Application>
  <PresentationFormat>Экран (4:3)</PresentationFormat>
  <Paragraphs>105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CyrillicOld</vt:lpstr>
      <vt:lpstr>Тема Office</vt:lpstr>
      <vt:lpstr>Как подготовиться к самоанализу конкурсного урока</vt:lpstr>
      <vt:lpstr>Роль и значение самоанализа</vt:lpstr>
      <vt:lpstr>Что означают критерии «целеполагание» и «результативность»</vt:lpstr>
      <vt:lpstr>Система и структура учебной деятельности</vt:lpstr>
      <vt:lpstr>Что означают критерии «целеполагание» и «результативность»</vt:lpstr>
      <vt:lpstr>Ошибочные способы постановки педагогических целей</vt:lpstr>
      <vt:lpstr>Функции и цели педагогической деятельности</vt:lpstr>
      <vt:lpstr>  Образовательные цели  по направлениям  </vt:lpstr>
      <vt:lpstr>Виды учебной деятельности</vt:lpstr>
      <vt:lpstr>Особенности и различие информационно-познавательной и учебно-исследовательской форм учебной деятельности</vt:lpstr>
      <vt:lpstr>Алгоритм постановки целей ПД</vt:lpstr>
      <vt:lpstr>Таксономические уровни</vt:lpstr>
      <vt:lpstr>Уровень знакомства</vt:lpstr>
      <vt:lpstr>Уровень понимания</vt:lpstr>
      <vt:lpstr>Уровень применения</vt:lpstr>
      <vt:lpstr>Уровень рефлексивной оценки</vt:lpstr>
      <vt:lpstr>Схема проведения самоанализа проведенного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подготовиться к самоанализу урока</dc:title>
  <dc:creator>Admin</dc:creator>
  <cp:lastModifiedBy>Ольга Н. Ларина</cp:lastModifiedBy>
  <cp:revision>36</cp:revision>
  <dcterms:created xsi:type="dcterms:W3CDTF">2021-04-14T07:43:44Z</dcterms:created>
  <dcterms:modified xsi:type="dcterms:W3CDTF">2021-04-15T07:39:24Z</dcterms:modified>
</cp:coreProperties>
</file>