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76" r:id="rId3"/>
    <p:sldId id="277" r:id="rId4"/>
    <p:sldId id="280" r:id="rId5"/>
    <p:sldId id="279" r:id="rId6"/>
    <p:sldId id="281" r:id="rId7"/>
    <p:sldId id="282" r:id="rId8"/>
    <p:sldId id="270" r:id="rId9"/>
    <p:sldId id="28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27.08.2024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.wmf"/><Relationship Id="rId20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2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30.png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8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bigenc.ru/c/lopital-giiom-ee3fdc?ysclid=m0c658xm990577919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4294967295"/>
          </p:nvPr>
        </p:nvSpPr>
        <p:spPr>
          <a:xfrm>
            <a:off x="899592" y="1052736"/>
            <a:ext cx="7776864" cy="4398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rPr>
              <a:t>Ивина Наталья Анатольевна, преподаватель </a:t>
            </a:r>
            <a:r>
              <a:rPr lang="ru-RU" sz="3200" dirty="0" smtClean="0"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rPr>
              <a:t>ОГБПОУ </a:t>
            </a:r>
            <a:r>
              <a:rPr lang="ru-RU" sz="3200" dirty="0"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rPr>
              <a:t>«РТК»</a:t>
            </a:r>
          </a:p>
          <a:p>
            <a:pPr marL="0" indent="0">
              <a:buNone/>
            </a:pPr>
            <a:endParaRPr lang="ru-RU" sz="3200" dirty="0" smtClean="0">
              <a:solidFill>
                <a:schemeClr val="tx1"/>
              </a:solidFill>
              <a:latin typeface="Palatino Linotype" panose="020405020505050303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rPr>
              <a:t>Конспект </a:t>
            </a:r>
            <a:r>
              <a:rPr lang="ru-RU" sz="3200" dirty="0">
                <a:solidFill>
                  <a:schemeClr val="tx1"/>
                </a:solidFill>
                <a:latin typeface="Palatino Linotype" panose="02040502050505030304" pitchFamily="18" charset="0"/>
                <a:cs typeface="Arial" panose="020B0604020202020204" pitchFamily="34" charset="0"/>
              </a:rPr>
              <a:t>урока по теме 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  <a:ea typeface="+mj-ea"/>
                <a:cs typeface="+mj-cs"/>
              </a:rPr>
              <a:t>«Правило </a:t>
            </a:r>
            <a:r>
              <a:rPr lang="ru-RU" sz="3200" dirty="0" err="1" smtClean="0">
                <a:solidFill>
                  <a:schemeClr val="tx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  <a:ea typeface="+mj-ea"/>
                <a:cs typeface="+mj-cs"/>
              </a:rPr>
              <a:t>Лопиталя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Palatino Linotype"/>
                <a:ea typeface="+mj-ea"/>
                <a:cs typeface="+mj-cs"/>
              </a:rPr>
              <a:t>»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2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4294967295"/>
          </p:nvPr>
        </p:nvSpPr>
        <p:spPr>
          <a:xfrm>
            <a:off x="3851920" y="1412776"/>
            <a:ext cx="5184576" cy="4900926"/>
          </a:xfrm>
        </p:spPr>
        <p:txBody>
          <a:bodyPr>
            <a:noAutofit/>
          </a:bodyPr>
          <a:lstStyle/>
          <a:p>
            <a:pPr marL="0" lvl="0" indent="457200" algn="just">
              <a:spcBef>
                <a:spcPts val="0"/>
              </a:spcBef>
              <a:buNone/>
            </a:pPr>
            <a:r>
              <a:rPr lang="ru-RU" dirty="0" err="1" smtClean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Лопиталь</a:t>
            </a:r>
            <a:r>
              <a:rPr lang="ru-RU" dirty="0" smtClean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Гийом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Франсуа - автор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первого печатного руководства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дифференциальному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исчислению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(1696 г.), где и сформулировано правило. При составлении этого руководства Лопиталь пользовался рукописью своего учителя  Иоганна Бернулли. В рукописи содержалось и упомянутое правило. Поэтому название «правило Лопиталя» исторически неточно. </a:t>
            </a:r>
            <a:endParaRPr lang="ru-RU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457200">
              <a:spcBef>
                <a:spcPts val="0"/>
              </a:spcBef>
              <a:buNone/>
            </a:pPr>
            <a:endPara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51520" y="116632"/>
            <a:ext cx="8352928" cy="1008111"/>
          </a:xfrm>
        </p:spPr>
        <p:txBody>
          <a:bodyPr>
            <a:no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ru-RU" sz="3600" dirty="0" err="1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rPr>
              <a:t>Гийом</a:t>
            </a:r>
            <a:r>
              <a:rPr lang="ru-RU" sz="3600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rPr>
              <a:t> </a:t>
            </a:r>
            <a:r>
              <a:rPr lang="ru-RU" sz="3600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rPr>
              <a:t>Франсуа, маркиз де Лопиталь</a:t>
            </a:r>
            <a:br>
              <a:rPr lang="ru-RU" sz="3600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rPr>
            </a:br>
            <a:r>
              <a:rPr lang="ru-RU" sz="3600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rPr>
              <a:t>(1661-1704)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132856"/>
            <a:ext cx="3170003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29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7408"/>
          <p:cNvSpPr/>
          <p:nvPr/>
        </p:nvSpPr>
        <p:spPr>
          <a:xfrm>
            <a:off x="5724128" y="3212976"/>
            <a:ext cx="3289538" cy="756959"/>
          </a:xfrm>
          <a:prstGeom prst="rect">
            <a:avLst/>
          </a:prstGeom>
          <a:solidFill>
            <a:schemeClr val="bg2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8" name="Прямоугольник 17407"/>
          <p:cNvSpPr/>
          <p:nvPr/>
        </p:nvSpPr>
        <p:spPr>
          <a:xfrm>
            <a:off x="1691680" y="3212976"/>
            <a:ext cx="3312368" cy="75695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39143"/>
          </a:xfrm>
        </p:spPr>
        <p:txBody>
          <a:bodyPr/>
          <a:lstStyle/>
          <a:p>
            <a:r>
              <a:rPr lang="ru-RU" dirty="0" smtClean="0"/>
              <a:t>Правило Лопиталя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168623"/>
            <a:ext cx="7992888" cy="1990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ru-RU" sz="2400" b="1" dirty="0" smtClean="0"/>
              <a:t>                        Пусть функции                  и             дифференцируемы   в        некоторой окрестности точки        , кроме,  может быть,   самой точки             и пусть                     в этой окрестности. </a:t>
            </a:r>
            <a:endParaRPr lang="ru-RU" sz="2400" b="1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550824"/>
              </p:ext>
            </p:extLst>
          </p:nvPr>
        </p:nvGraphicFramePr>
        <p:xfrm>
          <a:off x="5220071" y="1224136"/>
          <a:ext cx="834947" cy="54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0" name="Формула" r:id="rId3" imgW="330057" imgH="215806" progId="Equation.3">
                  <p:embed/>
                </p:oleObj>
              </mc:Choice>
              <mc:Fallback>
                <p:oleObj name="Формула" r:id="rId3" imgW="330057" imgH="215806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1" y="1224136"/>
                        <a:ext cx="834947" cy="5486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994094"/>
              </p:ext>
            </p:extLst>
          </p:nvPr>
        </p:nvGraphicFramePr>
        <p:xfrm>
          <a:off x="7020272" y="1196752"/>
          <a:ext cx="792088" cy="552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1" name="Формула" r:id="rId5" imgW="317087" imgH="215619" progId="Equation.3">
                  <p:embed/>
                </p:oleObj>
              </mc:Choice>
              <mc:Fallback>
                <p:oleObj name="Формула" r:id="rId5" imgW="317087" imgH="215619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0272" y="1196752"/>
                        <a:ext cx="792088" cy="5520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557996"/>
              </p:ext>
            </p:extLst>
          </p:nvPr>
        </p:nvGraphicFramePr>
        <p:xfrm>
          <a:off x="1835696" y="2160588"/>
          <a:ext cx="38258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2" name="Формула" r:id="rId7" imgW="164880" imgH="228600" progId="Equation.3">
                  <p:embed/>
                </p:oleObj>
              </mc:Choice>
              <mc:Fallback>
                <p:oleObj name="Формула" r:id="rId7" imgW="16488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160588"/>
                        <a:ext cx="382587" cy="5302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755576" y="1239143"/>
            <a:ext cx="1584176" cy="461665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chemeClr val="hlink"/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400" b="1" i="1" dirty="0">
                <a:solidFill>
                  <a:schemeClr val="bg1"/>
                </a:solidFill>
                <a:latin typeface="Arial" charset="0"/>
              </a:rPr>
              <a:t>Теорема</a:t>
            </a: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416858"/>
              </p:ext>
            </p:extLst>
          </p:nvPr>
        </p:nvGraphicFramePr>
        <p:xfrm>
          <a:off x="8032377" y="2179638"/>
          <a:ext cx="500063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3" name="Формула" r:id="rId9" imgW="215640" imgH="228600" progId="Equation.3">
                  <p:embed/>
                </p:oleObj>
              </mc:Choice>
              <mc:Fallback>
                <p:oleObj name="Формула" r:id="rId9" imgW="215640" imgH="228600" progId="Equation.3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32377" y="2179638"/>
                        <a:ext cx="500063" cy="528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605382"/>
              </p:ext>
            </p:extLst>
          </p:nvPr>
        </p:nvGraphicFramePr>
        <p:xfrm>
          <a:off x="1964677" y="2604416"/>
          <a:ext cx="1455195" cy="54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4" name="Формула" r:id="rId11" imgW="583693" imgH="215713" progId="Equation.3">
                  <p:embed/>
                </p:oleObj>
              </mc:Choice>
              <mc:Fallback>
                <p:oleObj name="Формула" r:id="rId11" imgW="583693" imgH="215713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4677" y="2604416"/>
                        <a:ext cx="1455195" cy="5486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339128"/>
              </p:ext>
            </p:extLst>
          </p:nvPr>
        </p:nvGraphicFramePr>
        <p:xfrm>
          <a:off x="1717231" y="3327375"/>
          <a:ext cx="3261265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5" name="Формула" r:id="rId13" imgW="1485900" imgH="292100" progId="Equation.3">
                  <p:embed/>
                </p:oleObj>
              </mc:Choice>
              <mc:Fallback>
                <p:oleObj name="Формула" r:id="rId13" imgW="1485900" imgH="2921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7231" y="3327375"/>
                        <a:ext cx="3261265" cy="6480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790321"/>
              </p:ext>
            </p:extLst>
          </p:nvPr>
        </p:nvGraphicFramePr>
        <p:xfrm>
          <a:off x="5851525" y="3312344"/>
          <a:ext cx="3201988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6" name="Формула" r:id="rId15" imgW="1523880" imgH="291960" progId="Equation.3">
                  <p:embed/>
                </p:oleObj>
              </mc:Choice>
              <mc:Fallback>
                <p:oleObj name="Формула" r:id="rId15" imgW="1523880" imgH="29196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1525" y="3312344"/>
                        <a:ext cx="3201988" cy="620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11560" y="4221088"/>
            <a:ext cx="8474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400" b="1" dirty="0" smtClean="0">
                <a:solidFill>
                  <a:prstClr val="black"/>
                </a:solidFill>
              </a:rPr>
              <a:t>Тогда, если существует                          (</a:t>
            </a:r>
            <a:r>
              <a:rPr lang="ru-RU" sz="2400" b="1" dirty="0">
                <a:solidFill>
                  <a:prstClr val="black"/>
                </a:solidFill>
              </a:rPr>
              <a:t>конечный или бесконечный</a:t>
            </a:r>
            <a:r>
              <a:rPr lang="ru-RU" sz="2400" b="1" dirty="0" smtClean="0">
                <a:solidFill>
                  <a:prstClr val="black"/>
                </a:solidFill>
              </a:rPr>
              <a:t>), то   и   существует                        ,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2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5" name="Rectangle 4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11560" y="3399383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Пусть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878288" y="3327375"/>
            <a:ext cx="845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или</a:t>
            </a:r>
            <a:r>
              <a:rPr lang="ru-RU" b="1" dirty="0" smtClean="0">
                <a:solidFill>
                  <a:prstClr val="black"/>
                </a:solidFill>
              </a:rPr>
              <a:t>                                        </a:t>
            </a:r>
            <a:endParaRPr lang="ru-RU" dirty="0"/>
          </a:p>
        </p:txBody>
      </p:sp>
      <p:sp>
        <p:nvSpPr>
          <p:cNvPr id="17410" name="Прямоугольник 17409"/>
          <p:cNvSpPr/>
          <p:nvPr/>
        </p:nvSpPr>
        <p:spPr>
          <a:xfrm>
            <a:off x="611560" y="5472806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причем </a:t>
            </a:r>
            <a:r>
              <a:rPr lang="ru-RU" sz="2400" b="1" dirty="0">
                <a:solidFill>
                  <a:prstClr val="black"/>
                </a:solidFill>
              </a:rPr>
              <a:t>справедлива </a:t>
            </a:r>
            <a:r>
              <a:rPr lang="ru-RU" sz="2400" b="1" dirty="0" smtClean="0">
                <a:solidFill>
                  <a:prstClr val="black"/>
                </a:solidFill>
              </a:rPr>
              <a:t>формула</a:t>
            </a:r>
            <a:r>
              <a:rPr lang="ru-RU" sz="2400" b="1" dirty="0">
                <a:solidFill>
                  <a:prstClr val="black"/>
                </a:solidFill>
              </a:rPr>
              <a:t>:    </a:t>
            </a:r>
            <a:endParaRPr lang="ru-RU" sz="2400" dirty="0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178764"/>
              </p:ext>
            </p:extLst>
          </p:nvPr>
        </p:nvGraphicFramePr>
        <p:xfrm>
          <a:off x="4427984" y="4077072"/>
          <a:ext cx="1573639" cy="101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7" name="Формула" r:id="rId17" imgW="647640" imgH="419040" progId="Equation.3">
                  <p:embed/>
                </p:oleObj>
              </mc:Choice>
              <mc:Fallback>
                <p:oleObj name="Формула" r:id="rId17" imgW="64764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27984" y="4077072"/>
                        <a:ext cx="1573639" cy="1018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334479"/>
              </p:ext>
            </p:extLst>
          </p:nvPr>
        </p:nvGraphicFramePr>
        <p:xfrm>
          <a:off x="6191628" y="4653136"/>
          <a:ext cx="1404708" cy="965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8" name="Формула" r:id="rId19" imgW="609480" imgH="419040" progId="Equation.3">
                  <p:embed/>
                </p:oleObj>
              </mc:Choice>
              <mc:Fallback>
                <p:oleObj name="Формула" r:id="rId19" imgW="609480" imgH="419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191628" y="4653136"/>
                        <a:ext cx="1404708" cy="965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769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47664" y="1412776"/>
            <a:ext cx="6192688" cy="163409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ru-RU" dirty="0"/>
              <a:t>Правило Лопиталя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3947572"/>
            <a:ext cx="803431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                  При </a:t>
            </a:r>
            <a:r>
              <a:rPr lang="ru-RU" sz="2400" dirty="0"/>
              <a:t>необходимости правило Лопиталя </a:t>
            </a:r>
            <a:r>
              <a:rPr lang="ru-RU" sz="2400" dirty="0" smtClean="0"/>
              <a:t>применяется </a:t>
            </a:r>
            <a:r>
              <a:rPr lang="ru-RU" sz="2400" dirty="0"/>
              <a:t>несколько раз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b="1" dirty="0"/>
              <a:t> </a:t>
            </a:r>
            <a:r>
              <a:rPr lang="ru-RU" sz="2400" b="1" dirty="0" smtClean="0"/>
              <a:t>                        </a:t>
            </a:r>
            <a:r>
              <a:rPr lang="ru-RU" sz="2400" dirty="0" smtClean="0"/>
              <a:t>Теорема </a:t>
            </a:r>
            <a:r>
              <a:rPr lang="ru-RU" sz="2400" dirty="0"/>
              <a:t>остается верной </a:t>
            </a:r>
            <a:r>
              <a:rPr lang="ru-RU" sz="2400" dirty="0" smtClean="0"/>
              <a:t>при                 ,</a:t>
            </a:r>
            <a:endParaRPr lang="ru-RU" sz="2400" dirty="0"/>
          </a:p>
          <a:p>
            <a:r>
              <a:rPr lang="ru-RU" sz="2400" dirty="0" smtClean="0"/>
              <a:t>                </a:t>
            </a:r>
            <a:r>
              <a:rPr lang="en-US" sz="2800" dirty="0" smtClean="0"/>
              <a:t>,</a:t>
            </a:r>
            <a:r>
              <a:rPr lang="en-US" sz="2400" dirty="0" smtClean="0"/>
              <a:t> </a:t>
            </a:r>
            <a:r>
              <a:rPr lang="ru-RU" sz="2400" dirty="0" smtClean="0"/>
              <a:t>             </a:t>
            </a:r>
            <a:r>
              <a:rPr lang="en-US" sz="2400" dirty="0" smtClean="0"/>
              <a:t>.</a:t>
            </a:r>
            <a:endParaRPr lang="ru-RU" sz="2400" dirty="0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83567" y="3964994"/>
            <a:ext cx="1896393" cy="40011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chemeClr val="hlink"/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i="1" dirty="0">
                <a:solidFill>
                  <a:schemeClr val="bg1"/>
                </a:solidFill>
                <a:latin typeface="Arial" charset="0"/>
              </a:rPr>
              <a:t>Замечание 1.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83568" y="5045114"/>
            <a:ext cx="1896393" cy="40011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chemeClr val="hlink"/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i="1" dirty="0">
                <a:solidFill>
                  <a:schemeClr val="bg1"/>
                </a:solidFill>
                <a:latin typeface="Arial" charset="0"/>
              </a:rPr>
              <a:t>Замечание </a:t>
            </a:r>
            <a:r>
              <a:rPr lang="ru-RU" sz="2000" b="1" i="1" dirty="0" smtClean="0">
                <a:solidFill>
                  <a:schemeClr val="bg1"/>
                </a:solidFill>
                <a:latin typeface="Arial" charset="0"/>
              </a:rPr>
              <a:t>2.</a:t>
            </a:r>
            <a:endParaRPr lang="ru-RU" sz="2000" b="1" i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597224"/>
              </p:ext>
            </p:extLst>
          </p:nvPr>
        </p:nvGraphicFramePr>
        <p:xfrm>
          <a:off x="6930975" y="5081687"/>
          <a:ext cx="124142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4" name="Формула" r:id="rId3" imgW="533160" imgH="152280" progId="Equation.3">
                  <p:embed/>
                </p:oleObj>
              </mc:Choice>
              <mc:Fallback>
                <p:oleObj name="Формула" r:id="rId3" imgW="533160" imgH="1522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0975" y="5081687"/>
                        <a:ext cx="1241425" cy="363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14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88540"/>
              </p:ext>
            </p:extLst>
          </p:nvPr>
        </p:nvGraphicFramePr>
        <p:xfrm>
          <a:off x="683567" y="5589240"/>
          <a:ext cx="12414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5" name="Формула" r:id="rId5" imgW="533160" imgH="139680" progId="Equation.3">
                  <p:embed/>
                </p:oleObj>
              </mc:Choice>
              <mc:Fallback>
                <p:oleObj name="Формула" r:id="rId5" imgW="533160" imgH="139680" progId="Equation.3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7" y="5589240"/>
                        <a:ext cx="1241425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512415"/>
              </p:ext>
            </p:extLst>
          </p:nvPr>
        </p:nvGraphicFramePr>
        <p:xfrm>
          <a:off x="2062436" y="5589240"/>
          <a:ext cx="10350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6" name="Формула" r:id="rId7" imgW="444240" imgH="139680" progId="Equation.3">
                  <p:embed/>
                </p:oleObj>
              </mc:Choice>
              <mc:Fallback>
                <p:oleObj name="Формула" r:id="rId7" imgW="444240" imgH="139680" progId="Equation.3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2436" y="5589240"/>
                        <a:ext cx="1035050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1042893"/>
              </p:ext>
            </p:extLst>
          </p:nvPr>
        </p:nvGraphicFramePr>
        <p:xfrm>
          <a:off x="2340462" y="1556792"/>
          <a:ext cx="4535794" cy="141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7" name="Формула" r:id="rId9" imgW="1346200" imgH="419100" progId="Equation.3">
                  <p:embed/>
                </p:oleObj>
              </mc:Choice>
              <mc:Fallback>
                <p:oleObj name="Формула" r:id="rId9" imgW="1346200" imgH="4191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0462" y="1556792"/>
                        <a:ext cx="4535794" cy="1415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338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  <p:bldP spid="13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ru-RU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Самостоятельная</a:t>
            </a:r>
            <a:r>
              <a:rPr lang="ru-RU" smtClean="0"/>
              <a:t> работа </a:t>
            </a:r>
            <a:endParaRPr lang="ru-RU" dirty="0"/>
          </a:p>
        </p:txBody>
      </p:sp>
      <p:sp>
        <p:nvSpPr>
          <p:cNvPr id="15" name="Объект 14"/>
          <p:cNvSpPr>
            <a:spLocks noGrp="1"/>
          </p:cNvSpPr>
          <p:nvPr>
            <p:ph sz="quarter" idx="13"/>
          </p:nvPr>
        </p:nvSpPr>
        <p:spPr>
          <a:xfrm>
            <a:off x="2051720" y="1124744"/>
            <a:ext cx="4041648" cy="4526280"/>
          </a:xfrm>
        </p:spPr>
        <p:txBody>
          <a:bodyPr>
            <a:noAutofit/>
          </a:bodyPr>
          <a:lstStyle/>
          <a:p>
            <a:pPr marL="0" indent="0">
              <a:lnSpc>
                <a:spcPct val="32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</a:t>
            </a:r>
          </a:p>
          <a:p>
            <a:pPr marL="0" indent="0">
              <a:lnSpc>
                <a:spcPct val="32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</a:t>
            </a:r>
          </a:p>
          <a:p>
            <a:pPr marL="0" indent="0">
              <a:lnSpc>
                <a:spcPct val="32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</a:t>
            </a:r>
          </a:p>
          <a:p>
            <a:pPr marL="0" indent="0">
              <a:lnSpc>
                <a:spcPct val="32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4)</a:t>
            </a:r>
          </a:p>
          <a:p>
            <a:pPr marL="0" indent="0">
              <a:lnSpc>
                <a:spcPct val="32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5)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412711"/>
              </p:ext>
            </p:extLst>
          </p:nvPr>
        </p:nvGraphicFramePr>
        <p:xfrm>
          <a:off x="2694682" y="1341438"/>
          <a:ext cx="21653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7" name="Формула" r:id="rId3" imgW="1079280" imgH="419040" progId="Equation.3">
                  <p:embed/>
                </p:oleObj>
              </mc:Choice>
              <mc:Fallback>
                <p:oleObj name="Формула" r:id="rId3" imgW="1079280" imgH="419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4682" y="1341438"/>
                        <a:ext cx="2165350" cy="8366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698275"/>
              </p:ext>
            </p:extLst>
          </p:nvPr>
        </p:nvGraphicFramePr>
        <p:xfrm>
          <a:off x="2861811" y="4464496"/>
          <a:ext cx="1350149" cy="83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8" name="Формула" r:id="rId5" imgW="672808" imgH="418918" progId="Equation.3">
                  <p:embed/>
                </p:oleObj>
              </mc:Choice>
              <mc:Fallback>
                <p:oleObj name="Формула" r:id="rId5" imgW="672808" imgH="418918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1811" y="4464496"/>
                        <a:ext cx="1350149" cy="83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0" name="Объект 204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384897"/>
              </p:ext>
            </p:extLst>
          </p:nvPr>
        </p:nvGraphicFramePr>
        <p:xfrm>
          <a:off x="2793231" y="3427909"/>
          <a:ext cx="2282825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9" name="Формула" r:id="rId7" imgW="1104840" imgH="419040" progId="Equation.3">
                  <p:embed/>
                </p:oleObj>
              </mc:Choice>
              <mc:Fallback>
                <p:oleObj name="Формула" r:id="rId7" imgW="1104840" imgH="4190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3231" y="3427909"/>
                        <a:ext cx="2282825" cy="865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1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2" name="Объект 204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197365"/>
              </p:ext>
            </p:extLst>
          </p:nvPr>
        </p:nvGraphicFramePr>
        <p:xfrm>
          <a:off x="2867571" y="5479848"/>
          <a:ext cx="1776437" cy="829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" name="Формула" r:id="rId9" imgW="850680" imgH="393480" progId="Equation.3">
                  <p:embed/>
                </p:oleObj>
              </mc:Choice>
              <mc:Fallback>
                <p:oleObj name="Формула" r:id="rId9" imgW="850680" imgH="393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7571" y="5479848"/>
                        <a:ext cx="1776437" cy="8294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65286"/>
              </p:ext>
            </p:extLst>
          </p:nvPr>
        </p:nvGraphicFramePr>
        <p:xfrm>
          <a:off x="2771800" y="2420938"/>
          <a:ext cx="1944216" cy="815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1" name="Формула" r:id="rId11" imgW="939600" imgH="393480" progId="Equation.3">
                  <p:embed/>
                </p:oleObj>
              </mc:Choice>
              <mc:Fallback>
                <p:oleObj name="Формула" r:id="rId11" imgW="939600" imgH="393480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420938"/>
                        <a:ext cx="1944216" cy="8150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29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16" name="Объект 15"/>
          <p:cNvSpPr>
            <a:spLocks noGrp="1"/>
          </p:cNvSpPr>
          <p:nvPr>
            <p:ph sz="quarter" idx="13"/>
          </p:nvPr>
        </p:nvSpPr>
        <p:spPr>
          <a:xfrm>
            <a:off x="971600" y="980728"/>
            <a:ext cx="4680520" cy="4526280"/>
          </a:xfrm>
        </p:spPr>
        <p:txBody>
          <a:bodyPr>
            <a:noAutofit/>
          </a:bodyPr>
          <a:lstStyle/>
          <a:p>
            <a:pPr marL="0" indent="0">
              <a:lnSpc>
                <a:spcPct val="320000"/>
              </a:lnSpc>
              <a:buNone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 </a:t>
            </a: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320000"/>
              </a:lnSpc>
              <a:buNone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320000"/>
              </a:lnSpc>
              <a:buNone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320000"/>
              </a:lnSpc>
              <a:buNone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320000"/>
              </a:lnSpc>
              <a:buNone/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611168"/>
              </p:ext>
            </p:extLst>
          </p:nvPr>
        </p:nvGraphicFramePr>
        <p:xfrm>
          <a:off x="2443535" y="1196752"/>
          <a:ext cx="27765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0" name="Формула" r:id="rId3" imgW="1384200" imgH="419040" progId="Equation.3">
                  <p:embed/>
                </p:oleObj>
              </mc:Choice>
              <mc:Fallback>
                <p:oleObj name="Формула" r:id="rId3" imgW="1384200" imgH="419040" progId="Equation.3">
                  <p:embed/>
                  <p:pic>
                    <p:nvPicPr>
                      <p:cNvPr id="0" name="Объект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3535" y="1196752"/>
                        <a:ext cx="2776537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2322"/>
              </p:ext>
            </p:extLst>
          </p:nvPr>
        </p:nvGraphicFramePr>
        <p:xfrm>
          <a:off x="2536180" y="3211885"/>
          <a:ext cx="2755900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1" name="Формула" r:id="rId5" imgW="1333440" imgH="419040" progId="Equation.3">
                  <p:embed/>
                </p:oleObj>
              </mc:Choice>
              <mc:Fallback>
                <p:oleObj name="Формула" r:id="rId5" imgW="1333440" imgH="419040" progId="Equation.3">
                  <p:embed/>
                  <p:pic>
                    <p:nvPicPr>
                      <p:cNvPr id="0" name="Объект 204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6180" y="3211885"/>
                        <a:ext cx="2755900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459453"/>
              </p:ext>
            </p:extLst>
          </p:nvPr>
        </p:nvGraphicFramePr>
        <p:xfrm>
          <a:off x="2620345" y="4221411"/>
          <a:ext cx="2023663" cy="935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2" name="Формула" r:id="rId7" imgW="901440" imgH="419040" progId="Equation.3">
                  <p:embed/>
                </p:oleObj>
              </mc:Choice>
              <mc:Fallback>
                <p:oleObj name="Формула" r:id="rId7" imgW="901440" imgH="419040" progId="Equation.3">
                  <p:embed/>
                  <p:pic>
                    <p:nvPicPr>
                      <p:cNvPr id="0" name="Объект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0345" y="4221411"/>
                        <a:ext cx="2023663" cy="9357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444853"/>
              </p:ext>
            </p:extLst>
          </p:nvPr>
        </p:nvGraphicFramePr>
        <p:xfrm>
          <a:off x="2654548" y="5300116"/>
          <a:ext cx="23495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3" name="Формула" r:id="rId9" imgW="1079280" imgH="393480" progId="Equation.3">
                  <p:embed/>
                </p:oleObj>
              </mc:Choice>
              <mc:Fallback>
                <p:oleObj name="Формула" r:id="rId9" imgW="1079280" imgH="393480" progId="Equation.3">
                  <p:embed/>
                  <p:pic>
                    <p:nvPicPr>
                      <p:cNvPr id="0" name="Объект 204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4548" y="5300116"/>
                        <a:ext cx="23495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7427078"/>
              </p:ext>
            </p:extLst>
          </p:nvPr>
        </p:nvGraphicFramePr>
        <p:xfrm>
          <a:off x="2495550" y="2203449"/>
          <a:ext cx="2580506" cy="799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4" name="Формула" r:id="rId11" imgW="1269720" imgH="393480" progId="Equation.3">
                  <p:embed/>
                </p:oleObj>
              </mc:Choice>
              <mc:Fallback>
                <p:oleObj name="Формула" r:id="rId11" imgW="1269720" imgH="393480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5550" y="2203449"/>
                        <a:ext cx="2580506" cy="7999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816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1052736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400" b="1" dirty="0"/>
              <a:t>Давайте вспомним тему сегодняшнего урока. 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400" b="1" dirty="0"/>
              <a:t>Для чего применяется правило Лопиталя? 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400" b="1" dirty="0"/>
              <a:t>Какие неопределённости позволяет раскрыть правило Лопиталя? 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400" b="1" dirty="0"/>
              <a:t>Стало </a:t>
            </a:r>
            <a:r>
              <a:rPr lang="ru-RU" sz="2400" b="1" dirty="0" smtClean="0"/>
              <a:t>ли Вам </a:t>
            </a:r>
            <a:r>
              <a:rPr lang="ru-RU" sz="2400" b="1" dirty="0"/>
              <a:t>проще находить пределы</a:t>
            </a:r>
            <a:r>
              <a:rPr lang="ru-RU" sz="2400" b="1" dirty="0" smtClean="0"/>
              <a:t>?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400" b="1" dirty="0"/>
              <a:t>Какие возникли вопросы по теме</a:t>
            </a:r>
            <a:r>
              <a:rPr lang="ru-RU" sz="2400" b="1" dirty="0" smtClean="0"/>
              <a:t>?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dirty="0" smtClean="0"/>
              <a:t>Подведение </a:t>
            </a:r>
            <a:r>
              <a:rPr lang="ru-RU" dirty="0"/>
              <a:t>и</a:t>
            </a:r>
            <a:r>
              <a:rPr lang="ru-RU" dirty="0" smtClean="0"/>
              <a:t>тогов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056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Домашнее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задание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7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9463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178" y="2906026"/>
            <a:ext cx="6419644" cy="1914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383159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Вычислить пределы, используя правило Лопиталя</a:t>
            </a:r>
            <a:endParaRPr lang="ru-RU" sz="24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484627"/>
              </p:ext>
            </p:extLst>
          </p:nvPr>
        </p:nvGraphicFramePr>
        <p:xfrm>
          <a:off x="2915816" y="1872208"/>
          <a:ext cx="2563266" cy="980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9" name="Формула" r:id="rId4" imgW="1091726" imgH="418918" progId="Equation.3">
                  <p:embed/>
                </p:oleObj>
              </mc:Choice>
              <mc:Fallback>
                <p:oleObj name="Формула" r:id="rId4" imgW="1091726" imgH="418918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1872208"/>
                        <a:ext cx="2563266" cy="9807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286000" y="1610041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1)</a:t>
            </a:r>
          </a:p>
          <a:p>
            <a:pPr>
              <a:lnSpc>
                <a:spcPct val="30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2)</a:t>
            </a:r>
          </a:p>
          <a:p>
            <a:pPr>
              <a:lnSpc>
                <a:spcPct val="30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3)</a:t>
            </a:r>
          </a:p>
          <a:p>
            <a:pPr>
              <a:lnSpc>
                <a:spcPct val="30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4)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010921"/>
              </p:ext>
            </p:extLst>
          </p:nvPr>
        </p:nvGraphicFramePr>
        <p:xfrm>
          <a:off x="2915816" y="2891470"/>
          <a:ext cx="1939167" cy="980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0" name="Формула" r:id="rId6" imgW="825500" imgH="419100" progId="Equation.3">
                  <p:embed/>
                </p:oleObj>
              </mc:Choice>
              <mc:Fallback>
                <p:oleObj name="Формула" r:id="rId6" imgW="825500" imgH="4191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891470"/>
                        <a:ext cx="1939167" cy="9807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638405"/>
              </p:ext>
            </p:extLst>
          </p:nvPr>
        </p:nvGraphicFramePr>
        <p:xfrm>
          <a:off x="2915816" y="4077072"/>
          <a:ext cx="2994645" cy="90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1" name="Формула" r:id="rId8" imgW="1384300" imgH="419100" progId="Equation.3">
                  <p:embed/>
                </p:oleObj>
              </mc:Choice>
              <mc:Fallback>
                <p:oleObj name="Формула" r:id="rId8" imgW="1384300" imgH="4191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4077072"/>
                        <a:ext cx="2994645" cy="9087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343557"/>
              </p:ext>
            </p:extLst>
          </p:nvPr>
        </p:nvGraphicFramePr>
        <p:xfrm>
          <a:off x="2915816" y="5157192"/>
          <a:ext cx="2393701" cy="90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2" name="Формула" r:id="rId10" imgW="1028254" imgH="393529" progId="Equation.3">
                  <p:embed/>
                </p:oleObj>
              </mc:Choice>
              <mc:Fallback>
                <p:oleObj name="Формула" r:id="rId10" imgW="1028254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5157192"/>
                        <a:ext cx="2393701" cy="9087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015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1. </a:t>
            </a:r>
            <a:r>
              <a:rPr lang="ru-RU" dirty="0" err="1" smtClean="0">
                <a:solidFill>
                  <a:schemeClr val="tx1"/>
                </a:solidFill>
                <a:latin typeface="+mn-lt"/>
              </a:rPr>
              <a:t>Лопиталь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+mn-lt"/>
              </a:rPr>
              <a:t>Гийом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. Большая российская энциклопедия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</a:rPr>
              <a:t>[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Электронный ресурс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].</a:t>
            </a:r>
            <a:r>
              <a:rPr lang="x-none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dirty="0">
                <a:solidFill>
                  <a:schemeClr val="tx1"/>
                </a:solidFill>
                <a:latin typeface="+mn-lt"/>
              </a:rPr>
              <a:t>–</a:t>
            </a:r>
            <a:r>
              <a:rPr lang="x-none" dirty="0">
                <a:solidFill>
                  <a:schemeClr val="tx1"/>
                </a:solidFill>
                <a:latin typeface="+mn-lt"/>
              </a:rPr>
              <a:t> </a:t>
            </a:r>
            <a:r>
              <a:rPr lang="x-none" dirty="0">
                <a:solidFill>
                  <a:schemeClr val="tx1"/>
                </a:solidFill>
                <a:latin typeface="+mn-lt"/>
              </a:rPr>
              <a:t>Режим доступа: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URL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dirty="0">
                <a:solidFill>
                  <a:schemeClr val="tx1"/>
                </a:solidFill>
                <a:latin typeface="+mn-lt"/>
                <a:hlinkClick r:id="rId2"/>
              </a:rPr>
              <a:t>https://</a:t>
            </a:r>
            <a:r>
              <a:rPr lang="en-US" dirty="0" smtClean="0">
                <a:solidFill>
                  <a:schemeClr val="tx1"/>
                </a:solidFill>
                <a:latin typeface="+mn-lt"/>
                <a:hlinkClick r:id="rId2"/>
              </a:rPr>
              <a:t>bigenc.ru/c/lopital-giiom-ee3fdc?ysclid=m0c658xm990577919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 </a:t>
            </a:r>
            <a:endParaRPr lang="ru-RU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98005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1497</TotalTime>
  <Words>243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Century Gothic</vt:lpstr>
      <vt:lpstr>Courier New</vt:lpstr>
      <vt:lpstr>Palatino Linotype</vt:lpstr>
      <vt:lpstr>Wingdings</vt:lpstr>
      <vt:lpstr>Исполнительная</vt:lpstr>
      <vt:lpstr>Формула</vt:lpstr>
      <vt:lpstr>Презентация PowerPoint</vt:lpstr>
      <vt:lpstr>Презентация PowerPoint</vt:lpstr>
      <vt:lpstr>Правило Лопиталя</vt:lpstr>
      <vt:lpstr>Правило Лопиталя</vt:lpstr>
      <vt:lpstr>Самостоятельная работа </vt:lpstr>
      <vt:lpstr>Ответы</vt:lpstr>
      <vt:lpstr>Подведение итогов</vt:lpstr>
      <vt:lpstr>Домашнее задание </vt:lpstr>
      <vt:lpstr>Интернет-источники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квадратных систем линейных уравнений</dc:title>
  <dc:creator>Дмитрий</dc:creator>
  <cp:lastModifiedBy>Натусик</cp:lastModifiedBy>
  <cp:revision>112</cp:revision>
  <dcterms:created xsi:type="dcterms:W3CDTF">2014-10-01T11:30:14Z</dcterms:created>
  <dcterms:modified xsi:type="dcterms:W3CDTF">2024-08-27T08:52:50Z</dcterms:modified>
</cp:coreProperties>
</file>