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sldIdLst>
    <p:sldId id="296" r:id="rId2"/>
    <p:sldId id="257" r:id="rId3"/>
    <p:sldId id="299" r:id="rId4"/>
    <p:sldId id="336" r:id="rId5"/>
    <p:sldId id="289" r:id="rId6"/>
    <p:sldId id="291" r:id="rId7"/>
    <p:sldId id="302" r:id="rId8"/>
    <p:sldId id="284" r:id="rId9"/>
    <p:sldId id="260" r:id="rId10"/>
    <p:sldId id="326" r:id="rId11"/>
    <p:sldId id="335" r:id="rId12"/>
    <p:sldId id="277" r:id="rId13"/>
    <p:sldId id="338" r:id="rId14"/>
    <p:sldId id="288" r:id="rId15"/>
    <p:sldId id="281" r:id="rId16"/>
    <p:sldId id="300" r:id="rId17"/>
    <p:sldId id="318" r:id="rId18"/>
    <p:sldId id="276" r:id="rId19"/>
    <p:sldId id="320" r:id="rId20"/>
    <p:sldId id="321" r:id="rId21"/>
    <p:sldId id="287" r:id="rId22"/>
    <p:sldId id="259" r:id="rId23"/>
    <p:sldId id="267" r:id="rId24"/>
    <p:sldId id="315" r:id="rId25"/>
    <p:sldId id="312" r:id="rId26"/>
    <p:sldId id="328" r:id="rId27"/>
    <p:sldId id="329" r:id="rId28"/>
    <p:sldId id="310" r:id="rId29"/>
    <p:sldId id="332" r:id="rId30"/>
    <p:sldId id="339" r:id="rId31"/>
    <p:sldId id="333" r:id="rId32"/>
    <p:sldId id="334" r:id="rId33"/>
    <p:sldId id="340" r:id="rId34"/>
    <p:sldId id="292" r:id="rId35"/>
    <p:sldId id="293" r:id="rId36"/>
    <p:sldId id="294" r:id="rId37"/>
    <p:sldId id="261" r:id="rId38"/>
    <p:sldId id="290" r:id="rId39"/>
    <p:sldId id="295" r:id="rId40"/>
    <p:sldId id="268" r:id="rId4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26" autoAdjust="0"/>
    <p:restoredTop sz="94613" autoAdjust="0"/>
  </p:normalViewPr>
  <p:slideViewPr>
    <p:cSldViewPr>
      <p:cViewPr>
        <p:scale>
          <a:sx n="66" d="100"/>
          <a:sy n="66" d="100"/>
        </p:scale>
        <p:origin x="-1272"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p:scale>
          <a:sx n="100" d="100"/>
          <a:sy n="100" d="100"/>
        </p:scale>
        <p:origin x="-189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D078067-BF9E-4368-A7E5-FEB64AE19080}" type="datetimeFigureOut">
              <a:rPr lang="ru-RU"/>
              <a:pPr>
                <a:defRPr/>
              </a:pPr>
              <a:t>08.04.2019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F665816-4FA4-4F87-B519-E84C1F63C675}" type="slidenum">
              <a:rPr lang="ru-RU"/>
              <a:pPr>
                <a:defRPr/>
              </a:pPr>
              <a:t>‹#›</a:t>
            </a:fld>
            <a:endParaRPr lang="ru-RU"/>
          </a:p>
        </p:txBody>
      </p:sp>
    </p:spTree>
    <p:extLst>
      <p:ext uri="{BB962C8B-B14F-4D97-AF65-F5344CB8AC3E}">
        <p14:creationId xmlns:p14="http://schemas.microsoft.com/office/powerpoint/2010/main" val="124687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latin typeface="Arial" charset="0"/>
              </a:rPr>
              <a:t>Человека всю его жизнь с рождения и до самой смерти – окружают предметы быта. Что же входит в это понятие? Это – мебель, посуда, одежда и многое другое.</a:t>
            </a:r>
          </a:p>
          <a:p>
            <a:r>
              <a:rPr lang="ru-RU" dirty="0" smtClean="0">
                <a:latin typeface="Arial" charset="0"/>
              </a:rPr>
              <a:t>С предметами народного быта связано огромное количество пословиц и поговорок. О них идёт речь в сказках, о них пишут стихи и загадывают загадки.</a:t>
            </a:r>
          </a:p>
          <a:p>
            <a:r>
              <a:rPr lang="ru-RU" dirty="0" smtClean="0">
                <a:latin typeface="Arial" charset="0"/>
              </a:rPr>
              <a:t>Сегодня мы с вами поговорим о предметах быта на Руси, о том, какие вещи и предметы ушли из нашей жизни, а какие поменяли название.</a:t>
            </a:r>
          </a:p>
          <a:p>
            <a:endParaRPr lang="ru-R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latin typeface="Arial" charset="0"/>
              </a:rPr>
              <a:t>А теперь отгадайте загадку.</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latin typeface="Arial" charset="0"/>
              </a:rPr>
              <a:t>Конечно это- печь</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latin typeface="Arial" charset="0"/>
              </a:rPr>
              <a:t>Добра речь, коли в избе печь.</a:t>
            </a:r>
          </a:p>
          <a:p>
            <a:r>
              <a:rPr lang="ru-RU" dirty="0" smtClean="0">
                <a:latin typeface="Arial" charset="0"/>
              </a:rPr>
              <a:t> Без этого предмета невозможно представить жизнь наших далёких предков. В печи готовили еду, она обогревала жилище, особенно в сильные морозы на печи спали. Её тепло спасало от многих болезней. Благодаря различным полочкам здесь хранилась посуда. Еда, приготовленная в русской печи необычайно вкусная, ароматная. Здесь можно приготовить и наваристый суп и кашу и выпечку и другое. </a:t>
            </a:r>
          </a:p>
          <a:p>
            <a:r>
              <a:rPr lang="ru-RU" dirty="0" smtClean="0">
                <a:latin typeface="Arial" charset="0"/>
              </a:rPr>
              <a:t>А главное, что печь это то место в доме, вокруг которого постоянно находились люди.</a:t>
            </a:r>
          </a:p>
          <a:p>
            <a:r>
              <a:rPr lang="ru-RU" dirty="0" smtClean="0">
                <a:latin typeface="Arial" charset="0"/>
              </a:rPr>
              <a:t> Не случайно в русских сказках главные герои то ездят на ней (Емеля), то спят (Илья Муромец).</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latin typeface="Arial" charset="0"/>
              </a:rPr>
              <a:t>Это чугуны- специальная прочная посуда для приготовления еды в печи.</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latin typeface="Arial" charset="0"/>
              </a:rPr>
              <a:t>Кочерга – это предмет народного быта, имеющий непосредственное отношение к печи. Когда дрова прогорали кочергой сдвигали угли, чтобы не было недогоревших поленьев.</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latin typeface="Arial" charset="0"/>
              </a:rPr>
              <a:t>Ухват или рогач использовали, чтобы доставать из печи горячий чугунок. Это приспособление крепилось к длинной палке- ручке. Чугун можно поставить глубже в печь и не обжечься.</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latin typeface="Arial" charset="0"/>
              </a:rPr>
              <a:t>А теперь внимательно рассмотрим картинки. Какие сказки узнали?</a:t>
            </a:r>
          </a:p>
          <a:p>
            <a:r>
              <a:rPr lang="ru-RU" dirty="0" smtClean="0">
                <a:latin typeface="Arial" charset="0"/>
              </a:rPr>
              <a:t>(Дети отвечают: Емеля из сказки «По щучьему велению», «Гуси- лебеди», «</a:t>
            </a:r>
            <a:r>
              <a:rPr lang="ru-RU" dirty="0" err="1" smtClean="0">
                <a:latin typeface="Arial" charset="0"/>
              </a:rPr>
              <a:t>Жихарка</a:t>
            </a:r>
            <a:r>
              <a:rPr lang="ru-RU" dirty="0" smtClean="0">
                <a:latin typeface="Arial" charset="0"/>
              </a:rPr>
              <a:t>», «Колобок»).</a:t>
            </a:r>
          </a:p>
          <a:p>
            <a:endParaRPr lang="ru-RU" dirty="0" smtClean="0">
              <a:latin typeface="Arial" charset="0"/>
            </a:endParaRPr>
          </a:p>
          <a:p>
            <a:r>
              <a:rPr lang="ru-RU" dirty="0" smtClean="0">
                <a:latin typeface="Arial" charset="0"/>
              </a:rPr>
              <a:t>На всех картинках изображена печь.</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r>
              <a:rPr lang="ru-RU" smtClean="0">
                <a:latin typeface="Arial" charset="0"/>
              </a:rPr>
              <a:t>А теперь отгадайте загадку.</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r>
              <a:rPr lang="ru-RU" smtClean="0">
                <a:latin typeface="Arial" charset="0"/>
              </a:rPr>
              <a:t>Стол занимал в доме важное место.</a:t>
            </a:r>
          </a:p>
          <a:p>
            <a:r>
              <a:rPr lang="ru-RU" smtClean="0">
                <a:latin typeface="Arial" charset="0"/>
              </a:rPr>
              <a:t>Вспоминайте, где он стоял?</a:t>
            </a:r>
          </a:p>
          <a:p>
            <a:r>
              <a:rPr lang="ru-RU" smtClean="0">
                <a:latin typeface="Arial" charset="0"/>
              </a:rPr>
              <a:t>(Дети отвечают: «Красный угол»)</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r>
              <a:rPr lang="ru-RU" smtClean="0">
                <a:latin typeface="Arial" charset="0"/>
              </a:rPr>
              <a:t>Ещё загадка.</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xfrm>
            <a:off x="1143000" y="539552"/>
            <a:ext cx="4572000" cy="3575248"/>
          </a:xfrm>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latin typeface="Arial" charset="0"/>
              </a:rPr>
              <a:t>Перед вами русская изба. Слово  «Изба» произошло от слова «</a:t>
            </a:r>
            <a:r>
              <a:rPr lang="ru-RU" dirty="0" err="1" smtClean="0">
                <a:latin typeface="Arial" charset="0"/>
              </a:rPr>
              <a:t>истьба</a:t>
            </a:r>
            <a:r>
              <a:rPr lang="ru-RU" dirty="0" smtClean="0">
                <a:latin typeface="Arial" charset="0"/>
              </a:rPr>
              <a:t>» – «</a:t>
            </a:r>
            <a:r>
              <a:rPr lang="ru-RU" dirty="0" err="1" smtClean="0">
                <a:latin typeface="Arial" charset="0"/>
              </a:rPr>
              <a:t>истопка</a:t>
            </a:r>
            <a:r>
              <a:rPr lang="ru-RU" dirty="0" smtClean="0">
                <a:latin typeface="Arial" charset="0"/>
              </a:rPr>
              <a:t>» – «топить» - «отапливать».</a:t>
            </a:r>
          </a:p>
          <a:p>
            <a:r>
              <a:rPr lang="ru-RU" dirty="0" smtClean="0">
                <a:latin typeface="Arial" charset="0"/>
              </a:rPr>
              <a:t>Это сейчас мы с вами живём в квартирах. У нас есть электричество, телевизор, интернет. На кухне- плита, микроволновка, электрический чайник. А раньше люди жили в избах.</a:t>
            </a:r>
          </a:p>
          <a:p>
            <a:endParaRPr lang="ru-RU"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latin typeface="Arial" charset="0"/>
              </a:rPr>
              <a:t>Самовар берегли и передавали по наследству.</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t>Воду</a:t>
            </a:r>
            <a:r>
              <a:rPr lang="ru-RU" baseline="0" dirty="0" smtClean="0"/>
              <a:t> носили хозяйки из колодцев, тяжелая это работа. Да необходимая, мужчины занимались тяжелым трудом в полях или на промыслах. Вот коромысло и помогало переносить тяжелые ведра. </a:t>
            </a:r>
            <a:endParaRPr lang="ru-RU"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t>А в таких</a:t>
            </a:r>
            <a:r>
              <a:rPr lang="ru-RU" baseline="0" dirty="0" smtClean="0"/>
              <a:t> горшках хранили хозяйки молоко, сметану, мед и другие продукты. </a:t>
            </a:r>
            <a:endParaRPr lang="ru-RU"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t>Совсем</a:t>
            </a:r>
            <a:r>
              <a:rPr lang="ru-RU" baseline="0" dirty="0" smtClean="0"/>
              <a:t> была другая посуда не такая как современная. В основном деревянная, реже железная или керамическая. </a:t>
            </a:r>
            <a:endParaRPr lang="ru-RU"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bwMode="auto">
          <a:noFill/>
        </p:spPr>
        <p:txBody>
          <a:bodyPr wrap="square" numCol="1" anchor="t" anchorCtr="0" compatLnSpc="1">
            <a:prstTxWarp prst="textNoShape">
              <a:avLst/>
            </a:prstTxWarp>
          </a:bodyPr>
          <a:lstStyle/>
          <a:p>
            <a:r>
              <a:rPr lang="ru-RU" smtClean="0">
                <a:latin typeface="Arial" charset="0"/>
              </a:rPr>
              <a:t>Загадка.</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headEnd/>
            <a:tailEnd/>
          </a:ln>
        </p:spPr>
      </p:sp>
      <p:sp>
        <p:nvSpPr>
          <p:cNvPr id="67586"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latin typeface="Arial" charset="0"/>
              </a:rPr>
              <a:t>Раньше ложки были деревянными, а вилок и вовсе не было.</a:t>
            </a:r>
          </a:p>
          <a:p>
            <a:r>
              <a:rPr lang="ru-RU" dirty="0" smtClean="0">
                <a:latin typeface="Arial" charset="0"/>
              </a:rPr>
              <a:t>Это теперь мы пользуемся железными ложками и вилками</a:t>
            </a:r>
            <a:r>
              <a:rPr lang="ru-RU" dirty="0" smtClean="0">
                <a:latin typeface="Arial" charset="0"/>
              </a:rPr>
              <a:t>. А все по  тому,</a:t>
            </a:r>
            <a:r>
              <a:rPr lang="ru-RU" baseline="0" dirty="0" smtClean="0">
                <a:latin typeface="Arial" charset="0"/>
              </a:rPr>
              <a:t> что железо добывать и обрабатывать сложнее.</a:t>
            </a:r>
            <a:endParaRPr lang="ru-RU"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p:spPr>
      </p:sp>
      <p:sp>
        <p:nvSpPr>
          <p:cNvPr id="69634"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latin typeface="Arial" charset="0"/>
              </a:rPr>
              <a:t>Рассмотрим предметы русского быта</a:t>
            </a:r>
            <a:r>
              <a:rPr lang="ru-RU" dirty="0" smtClean="0">
                <a:latin typeface="Arial" charset="0"/>
              </a:rPr>
              <a:t>.</a:t>
            </a:r>
            <a:endParaRPr lang="ru-RU" dirty="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p:spPr>
      </p:sp>
      <p:sp>
        <p:nvSpPr>
          <p:cNvPr id="71682" name="Rectangle 3"/>
          <p:cNvSpPr>
            <a:spLocks noGrp="1"/>
          </p:cNvSpPr>
          <p:nvPr>
            <p:ph type="body" idx="1"/>
          </p:nvPr>
        </p:nvSpPr>
        <p:spPr bwMode="auto">
          <a:noFill/>
        </p:spPr>
        <p:txBody>
          <a:bodyPr wrap="square" numCol="1" anchor="t" anchorCtr="0" compatLnSpc="1">
            <a:prstTxWarp prst="textNoShape">
              <a:avLst/>
            </a:prstTxWarp>
          </a:bodyPr>
          <a:lstStyle/>
          <a:p>
            <a:r>
              <a:rPr lang="ru-RU" smtClean="0">
                <a:latin typeface="Arial" charset="0"/>
              </a:rPr>
              <a:t>Загадка.</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latin typeface="Arial" charset="0"/>
              </a:rPr>
              <a:t>На Руси избы строились на берегах рек, озёр, ведь рыболовство считалось одним из важных промыслов.</a:t>
            </a:r>
          </a:p>
          <a:p>
            <a:r>
              <a:rPr lang="ru-RU" dirty="0" smtClean="0">
                <a:latin typeface="Arial" charset="0"/>
              </a:rPr>
              <a:t>Место для постройки выбиралось очень тщательно. Новая изба никогда не строилась на месте старой. Ориентиром для выбора места для избы служили домашние животные. Где животное ляжет отдыхать, там самое благоприятное место для постройки. Жилище делали из дерева, и говорили: не построить избу, а «срубить дом». Делали это при помощи одного топора, а позднее- пилы.</a:t>
            </a:r>
          </a:p>
          <a:p>
            <a:r>
              <a:rPr lang="ru-RU" dirty="0" smtClean="0">
                <a:latin typeface="Arial" charset="0"/>
              </a:rPr>
              <a:t>Избы делали квадратными или прямоугольными, одноэтажными. Ничего лишнего.</a:t>
            </a:r>
          </a:p>
          <a:p>
            <a:endParaRPr lang="ru-RU"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p:spPr>
      </p:sp>
      <p:sp>
        <p:nvSpPr>
          <p:cNvPr id="73730"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latin typeface="Arial" charset="0"/>
              </a:rPr>
              <a:t>Рубель- это деревянная доска с поперечными желобками. Его использовали для глажки так: наматывали бельё на валик и колотили по нему.</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noFill/>
          <a:ln>
            <a:solidFill>
              <a:srgbClr val="000000"/>
            </a:solidFill>
            <a:miter lim="800000"/>
            <a:headEnd/>
            <a:tailEnd/>
          </a:ln>
        </p:spPr>
      </p:sp>
      <p:sp>
        <p:nvSpPr>
          <p:cNvPr id="75778"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latin typeface="Arial" charset="0"/>
              </a:rPr>
              <a:t>Чугунный утюг от привычного нам отличался тем, что работал без электричества. Его наполняли углями и долгое время держали над пламенем печи. Такой утюг весил более 10 кг</a:t>
            </a:r>
            <a:r>
              <a:rPr lang="ru-RU" dirty="0" smtClean="0">
                <a:latin typeface="Arial" charset="0"/>
              </a:rPr>
              <a:t>. По этому белья гладили часто мужчины.</a:t>
            </a:r>
            <a:r>
              <a:rPr lang="ru-RU" baseline="0" dirty="0" smtClean="0">
                <a:latin typeface="Arial" charset="0"/>
              </a:rPr>
              <a:t> </a:t>
            </a:r>
            <a:endParaRPr lang="ru-RU" dirty="0"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headEnd/>
            <a:tailEnd/>
          </a:ln>
        </p:spPr>
      </p:sp>
      <p:sp>
        <p:nvSpPr>
          <p:cNvPr id="77826" name="Rectangle 3"/>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t>Пряли</a:t>
            </a:r>
            <a:r>
              <a:rPr lang="ru-RU" baseline="0" dirty="0" smtClean="0"/>
              <a:t> шерсть домашних животных, таких как овцы, козы, полученные нитки окрашивали разными натуральными красителями. Потом рукодельницы мастерили свои изделия, разную одежду и необходимые предметы. </a:t>
            </a:r>
            <a:endParaRPr lang="ru-RU"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xfrm>
            <a:off x="1125538" y="684213"/>
            <a:ext cx="4572000" cy="3429000"/>
          </a:xfrm>
          <a:noFill/>
          <a:ln>
            <a:solidFill>
              <a:srgbClr val="000000"/>
            </a:solidFill>
            <a:miter lim="800000"/>
            <a:headEnd/>
            <a:tailEnd/>
          </a:ln>
        </p:spPr>
      </p:sp>
      <p:sp>
        <p:nvSpPr>
          <p:cNvPr id="83970" name="Rectangle 3"/>
          <p:cNvSpPr>
            <a:spLocks noGrp="1"/>
          </p:cNvSpPr>
          <p:nvPr>
            <p:ph type="body" idx="1"/>
          </p:nvPr>
        </p:nvSpPr>
        <p:spPr bwMode="auto">
          <a:xfrm>
            <a:off x="692150" y="4356100"/>
            <a:ext cx="5486400" cy="4114800"/>
          </a:xfrm>
          <a:noFill/>
        </p:spPr>
        <p:txBody>
          <a:bodyPr wrap="square" numCol="1" anchor="t" anchorCtr="0" compatLnSpc="1">
            <a:prstTxWarp prst="textNoShape">
              <a:avLst/>
            </a:prstTxWarp>
          </a:bodyPr>
          <a:lstStyle/>
          <a:p>
            <a:r>
              <a:rPr lang="ru-RU" dirty="0" smtClean="0">
                <a:latin typeface="Arial" charset="0"/>
              </a:rPr>
              <a:t>Девушка должна была прясть с 6-8 лет, чтобы приготовить себе приданое.</a:t>
            </a:r>
          </a:p>
          <a:p>
            <a:r>
              <a:rPr lang="ru-RU" dirty="0" smtClean="0">
                <a:latin typeface="Arial" charset="0"/>
              </a:rPr>
              <a:t>Прялки делали из дерева (берёза, липа, осина). Отец дарил прялку дочери на свадьбу. Прялки принято было украшать и расписывать, поэтому ни одна прялка не похожа на другую.</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headEnd/>
            <a:tailEnd/>
          </a:ln>
        </p:spPr>
      </p:sp>
      <p:sp>
        <p:nvSpPr>
          <p:cNvPr id="86018"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t>Еще</a:t>
            </a:r>
            <a:r>
              <a:rPr lang="ru-RU" baseline="0" dirty="0" smtClean="0"/>
              <a:t> осенью заготавливалась лоза или береста , ее нужно было нарезать, принести домой. Затем лозу (бересту) вымачивали, сушили специальным способом. У каждого мастера был свой секрет, и держали его а тайне, передавали по наследству. </a:t>
            </a:r>
            <a:endParaRPr lang="ru-RU"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noFill/>
          <a:ln>
            <a:solidFill>
              <a:srgbClr val="000000"/>
            </a:solidFill>
            <a:miter lim="800000"/>
            <a:headEnd/>
            <a:tailEnd/>
          </a:ln>
        </p:spPr>
      </p:sp>
      <p:sp>
        <p:nvSpPr>
          <p:cNvPr id="88066"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t>Лапти это обувь, все теплое время</a:t>
            </a:r>
            <a:r>
              <a:rPr lang="ru-RU" baseline="0" dirty="0" smtClean="0"/>
              <a:t> года ходили крестьяне в лаптях от мала до велика. </a:t>
            </a:r>
            <a:endParaRPr lang="ru-RU"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bwMode="auto">
          <a:noFill/>
          <a:ln>
            <a:solidFill>
              <a:srgbClr val="000000"/>
            </a:solidFill>
            <a:miter lim="800000"/>
            <a:headEnd/>
            <a:tailEnd/>
          </a:ln>
        </p:spPr>
      </p:sp>
      <p:sp>
        <p:nvSpPr>
          <p:cNvPr id="90114"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t>Одежда</a:t>
            </a:r>
            <a:r>
              <a:rPr lang="ru-RU" baseline="0" dirty="0" smtClean="0"/>
              <a:t> была повседневная и праздничная, праздничную рукодельницы украшали причудливыми узорами. Каждая девушка хотела быть самой нарядной. А женихи видели какие они мастерицы. </a:t>
            </a:r>
            <a:endParaRPr lang="ru-RU"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headEnd/>
            <a:tailEnd/>
          </a:ln>
        </p:spPr>
      </p:sp>
      <p:sp>
        <p:nvSpPr>
          <p:cNvPr id="92162"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t>Не только работой</a:t>
            </a:r>
            <a:r>
              <a:rPr lang="ru-RU" baseline="0" dirty="0" smtClean="0"/>
              <a:t> жили люди а те времена. Праздники и гулянья, русские забавы все было на Руси. С тех времен и дошла  пословица: «Делу время, а потехи час». </a:t>
            </a:r>
            <a:endParaRPr lang="ru-R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latin typeface="Arial" charset="0"/>
              </a:rPr>
              <a:t>Главным украшением избы были окна, поэтому ставни на окнах делали резными, расписными. Они служили не только украшением, но и защитой от солнца, ветра и воров.</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TextEdit="1"/>
          </p:cNvSpPr>
          <p:nvPr>
            <p:ph type="sldImg"/>
          </p:nvPr>
        </p:nvSpPr>
        <p:spPr bwMode="auto">
          <a:noFill/>
          <a:ln>
            <a:solidFill>
              <a:srgbClr val="000000"/>
            </a:solidFill>
            <a:miter lim="800000"/>
            <a:headEnd/>
            <a:tailEnd/>
          </a:ln>
        </p:spPr>
      </p:sp>
      <p:sp>
        <p:nvSpPr>
          <p:cNvPr id="94210" name="Rectangle 3"/>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latin typeface="Arial" charset="0"/>
              </a:rPr>
              <a:t>Люди верили, что в каждой избе жил свой домовой – покровитель дома. Если в избе происходило что-то плохое, например пропадали вещи, то это списывали на проделки домового. Старались его удобрить, в тёмном уголке ставили мисочку с молоком. Если молоко исчезало, то домовой принял дар и больше не шалил, а вещи, что удивительно, находились.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latin typeface="Arial" charset="0"/>
              </a:rPr>
              <a:t>Внутри жилища всё было очень просто- ничего лишнего, только самое необходимое для жизни.</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latin typeface="Arial" charset="0"/>
              </a:rPr>
              <a:t>Стены и потолки в русской избе не красили. В избе была одна комната – горница, она была и кухней и спальней.</a:t>
            </a:r>
          </a:p>
          <a:p>
            <a:r>
              <a:rPr lang="ru-RU" dirty="0" smtClean="0">
                <a:latin typeface="Arial" charset="0"/>
              </a:rPr>
              <a:t> В избе находились деревянные предметы быта – стол, лавки, колыбель, полки для посуды. На полу могли лежать цветные половики или дорожки.</a:t>
            </a:r>
          </a:p>
          <a:p>
            <a:r>
              <a:rPr lang="ru-RU" dirty="0" smtClean="0">
                <a:latin typeface="Arial" charset="0"/>
              </a:rPr>
              <a:t> Стол занимал главное место в доме. Угол, где он стоял назывался «красным», то есть самым важным, почётным. Стол покрывали скатертью, и за ним собиралась вся семья. У каждого за столом своё место. Центральное занимал глава дома – хозяин.</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latin typeface="Arial" charset="0"/>
              </a:rPr>
              <a:t>Мебель в русской избе: лавки, шкаф для посуды и сундук, где хранили одежду, да ценные вещи.</a:t>
            </a:r>
          </a:p>
          <a:p>
            <a:r>
              <a:rPr lang="ru-RU" dirty="0" smtClean="0">
                <a:latin typeface="Arial" charset="0"/>
              </a:rPr>
              <a:t> Сундук – неотъемлемая часть предметов народного быта русского народа. Они могли быть как большими, так и маленькими. Самое главное, что они должны соответствовать нескольким требованиям: вместительность, прочность, художественное оформление.</a:t>
            </a:r>
          </a:p>
          <a:p>
            <a:r>
              <a:rPr lang="ru-RU" dirty="0" smtClean="0">
                <a:latin typeface="Arial" charset="0"/>
              </a:rPr>
              <a:t>Если в семье рождалась девочка, то мать начинала собирать ей приданое, которое складывалось в сундук. Девушка, выходящая замуж, забирала его с собой в дом мужа.</a:t>
            </a:r>
          </a:p>
          <a:p>
            <a:r>
              <a:rPr lang="ru-RU" dirty="0" smtClean="0">
                <a:latin typeface="Arial" charset="0"/>
              </a:rPr>
              <a:t> Существовало большое количество любопытных традиций, связанных с сундуком. Вот некоторые из них: девушкам нельзя было свой сундук кому-то дарить, иначе замуж не выйдет. Во время Масленицы открывать сундук было нельзя. Считалось, что так можно выпустить на волю своё богатство и удачу.</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latin typeface="Arial" charset="0"/>
              </a:rPr>
              <a:t>В «красном углу» отводилось место для икон (изображения святых).</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7"/>
          <p:cNvSpPr/>
          <p:nvPr/>
        </p:nvSpPr>
        <p:spPr>
          <a:xfrm flipH="1">
            <a:off x="2667000" y="0"/>
            <a:ext cx="6477000" cy="6858000"/>
          </a:xfrm>
          <a:prstGeom prst="rect">
            <a:avLst/>
          </a:prstGeom>
          <a:blipFill>
            <a:blip r:embed="rId2" cstate="email">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DE5A9E7D-11A7-4BC2-AABB-9BDE88035F5D}" type="datetimeFigureOut">
              <a:rPr lang="ru-RU"/>
              <a:pPr>
                <a:defRPr/>
              </a:pPr>
              <a:t>08.04.2019</a:t>
            </a:fld>
            <a:endParaRPr lang="ru-RU"/>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ru-RU"/>
          </a:p>
        </p:txBody>
      </p:sp>
      <p:sp>
        <p:nvSpPr>
          <p:cNvPr id="8" name="Номер слайда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74330056-10A5-4EF4-AB6D-EECC610E2AF3}"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fld id="{6A0FD56D-BCF3-435E-A6F7-C3A3A5172510}" type="datetimeFigureOut">
              <a:rPr lang="ru-RU"/>
              <a:pPr>
                <a:defRPr/>
              </a:pPr>
              <a:t>08.04.2019</a:t>
            </a:fld>
            <a:endParaRPr lang="ru-RU"/>
          </a:p>
        </p:txBody>
      </p:sp>
      <p:sp>
        <p:nvSpPr>
          <p:cNvPr id="5" name="Нижний колонтитул 4"/>
          <p:cNvSpPr>
            <a:spLocks noGrp="1"/>
          </p:cNvSpPr>
          <p:nvPr>
            <p:ph type="ftr" sz="quarter" idx="11"/>
          </p:nvPr>
        </p:nvSpPr>
        <p:spPr>
          <a:xfrm>
            <a:off x="457200" y="6556375"/>
            <a:ext cx="3657600" cy="228600"/>
          </a:xfrm>
        </p:spPr>
        <p:txBody>
          <a:bodyPr/>
          <a:lstStyle>
            <a:lvl1pPr>
              <a:defRPr/>
            </a:lvl1pPr>
            <a:extLst/>
          </a:lstStyle>
          <a:p>
            <a:pPr>
              <a:defRPr/>
            </a:pPr>
            <a:endParaRPr lang="ru-RU"/>
          </a:p>
        </p:txBody>
      </p:sp>
      <p:sp>
        <p:nvSpPr>
          <p:cNvPr id="6" name="Номер слайда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6B679C7F-EDC2-46E8-AA2E-4DC8A354C3C0}" type="slidenum">
              <a:rPr lang="ru-RU"/>
              <a:pPr>
                <a:defRPr/>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extLst/>
          </a:lstStyle>
          <a:p>
            <a:pPr>
              <a:defRPr/>
            </a:pPr>
            <a:fld id="{86509C19-B306-4B8C-A4C6-FAC2F5EF3C2B}" type="datetimeFigureOut">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extLst/>
          </a:lstStyle>
          <a:p>
            <a:pPr>
              <a:defRPr/>
            </a:pPr>
            <a:endParaRPr lang="ru-RU"/>
          </a:p>
        </p:txBody>
      </p:sp>
      <p:sp>
        <p:nvSpPr>
          <p:cNvPr id="6" name="Номер слайда 5"/>
          <p:cNvSpPr>
            <a:spLocks noGrp="1"/>
          </p:cNvSpPr>
          <p:nvPr>
            <p:ph type="sldNum" sz="quarter" idx="12"/>
          </p:nvPr>
        </p:nvSpPr>
        <p:spPr/>
        <p:txBody>
          <a:bodyPr/>
          <a:lstStyle>
            <a:lvl1pPr>
              <a:defRPr/>
            </a:lvl1pPr>
            <a:extLst/>
          </a:lstStyle>
          <a:p>
            <a:pPr>
              <a:defRPr/>
            </a:pPr>
            <a:fld id="{610DDB8F-D66F-4EEF-94E6-660C6852D1C2}" type="slidenum">
              <a:rPr lang="ru-RU"/>
              <a:pPr>
                <a:defRPr/>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B42190D8-49F2-4DF2-8C25-F57BDB0FFD17}" type="datetimeFigureOut">
              <a:rPr lang="ru-RU"/>
              <a:pPr>
                <a:defRPr/>
              </a:pPr>
              <a:t>08.04.2019</a:t>
            </a:fld>
            <a:endParaRPr lang="ru-RU"/>
          </a:p>
        </p:txBody>
      </p:sp>
      <p:sp>
        <p:nvSpPr>
          <p:cNvPr id="5" name="Нижний колонтитул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4175" y="6554788"/>
            <a:ext cx="587375" cy="228600"/>
          </a:xfrm>
        </p:spPr>
        <p:txBody>
          <a:bodyPr/>
          <a:lstStyle>
            <a:lvl1pPr>
              <a:defRPr/>
            </a:lvl1pPr>
            <a:extLst/>
          </a:lstStyle>
          <a:p>
            <a:pPr>
              <a:defRPr/>
            </a:pPr>
            <a:fld id="{81310C07-FA24-4E6B-B98B-21B0A6E03C6E}"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C77C562C-1725-4840-BA09-3B408FD67741}" type="datetimeFigureOut">
              <a:rPr lang="ru-RU"/>
              <a:pPr>
                <a:defRPr/>
              </a:pPr>
              <a:t>08.04.2019</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0D488D08-E7C5-4194-8C8B-5A8FC57E2A37}" type="slidenum">
              <a:rPr lang="ru-RU"/>
              <a:pPr>
                <a:defRPr/>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4EC9F5FF-49EA-4AE0-835C-92CAABB315E3}" type="datetimeFigureOut">
              <a:rPr lang="ru-RU"/>
              <a:pPr>
                <a:defRPr/>
              </a:pPr>
              <a:t>08.04.2019</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942B114B-978D-4247-8D28-18790E130309}" type="slidenum">
              <a:rPr lang="ru-RU"/>
              <a:pPr>
                <a:defRPr/>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pPr>
              <a:defRPr/>
            </a:pPr>
            <a:fld id="{27921673-56CA-43DE-9C77-6E49737EB32D}" type="datetimeFigureOut">
              <a:rPr lang="ru-RU"/>
              <a:pPr>
                <a:defRPr/>
              </a:pPr>
              <a:t>08.04.2019</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pPr>
              <a:defRPr/>
            </a:pPr>
            <a:endParaRPr lang="ru-RU"/>
          </a:p>
        </p:txBody>
      </p:sp>
      <p:sp>
        <p:nvSpPr>
          <p:cNvPr id="4" name="Номер слайда 3"/>
          <p:cNvSpPr>
            <a:spLocks noGrp="1"/>
          </p:cNvSpPr>
          <p:nvPr>
            <p:ph type="sldNum" sz="quarter" idx="12"/>
          </p:nvPr>
        </p:nvSpPr>
        <p:spPr/>
        <p:txBody>
          <a:bodyPr/>
          <a:lstStyle>
            <a:lvl1pPr>
              <a:defRPr/>
            </a:lvl1pPr>
            <a:extLst/>
          </a:lstStyle>
          <a:p>
            <a:pPr>
              <a:defRPr/>
            </a:pPr>
            <a:fld id="{B95F905E-3798-4D16-B299-99193BC68AAE}" type="slidenum">
              <a:rPr lang="ru-RU"/>
              <a:pPr>
                <a:defRPr/>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1E1AB0F9-3E5D-43C6-A639-6509B76A0C1B}" type="datetimeFigureOut">
              <a:rPr lang="ru-RU"/>
              <a:pPr>
                <a:defRPr/>
              </a:pPr>
              <a:t>08.04.2019</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828649BF-35F3-413E-9A0C-58A93BBB0F13}" type="slidenum">
              <a:rPr lang="ru-RU"/>
              <a:pPr>
                <a:defRPr/>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8AE02CE9-E4D9-470D-8A33-F05D4D9194C6}" type="datetimeFigureOut">
              <a:rPr lang="ru-RU"/>
              <a:pPr>
                <a:defRPr/>
              </a:pPr>
              <a:t>08.04.2019</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D7D94C37-6822-48B8-8C75-1D9B629124A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extLst/>
          </a:lstStyle>
          <a:p>
            <a:pPr>
              <a:defRPr/>
            </a:pPr>
            <a:fld id="{9F293242-626D-4F5E-888F-0C5630450764}" type="datetimeFigureOut">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extLst/>
          </a:lstStyle>
          <a:p>
            <a:pPr>
              <a:defRPr/>
            </a:pPr>
            <a:endParaRPr lang="ru-RU"/>
          </a:p>
        </p:txBody>
      </p:sp>
      <p:sp>
        <p:nvSpPr>
          <p:cNvPr id="6" name="Номер слайда 5"/>
          <p:cNvSpPr>
            <a:spLocks noGrp="1"/>
          </p:cNvSpPr>
          <p:nvPr>
            <p:ph type="sldNum" sz="quarter" idx="12"/>
          </p:nvPr>
        </p:nvSpPr>
        <p:spPr/>
        <p:txBody>
          <a:bodyPr/>
          <a:lstStyle>
            <a:lvl1pPr>
              <a:defRPr/>
            </a:lvl1pPr>
            <a:extLst/>
          </a:lstStyle>
          <a:p>
            <a:pPr>
              <a:defRPr/>
            </a:pPr>
            <a:fld id="{63A6F338-D7F3-4E29-853A-7EA7DB431DCD}" type="slidenum">
              <a:rPr lang="ru-RU"/>
              <a:pPr>
                <a:defRPr/>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email">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ru-RU" smtClean="0"/>
              <a:t>Образец заголовка</a:t>
            </a:r>
            <a:endParaRPr lang="en-US"/>
          </a:p>
        </p:txBody>
      </p:sp>
      <p:sp>
        <p:nvSpPr>
          <p:cNvPr id="1030" name="Текст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cs typeface="+mn-cs"/>
              </a:defRPr>
            </a:lvl1pPr>
            <a:extLst/>
          </a:lstStyle>
          <a:p>
            <a:pPr>
              <a:defRPr/>
            </a:pPr>
            <a:fld id="{81EAC676-87C2-462D-8B7E-A5552C8AC7C9}" type="datetimeFigureOut">
              <a:rPr lang="ru-RU"/>
              <a:pPr>
                <a:defRPr/>
              </a:pPr>
              <a:t>08.04.2019</a:t>
            </a:fld>
            <a:endParaRPr lang="ru-RU"/>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ru-RU"/>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fld id="{27CFEF99-2F94-4A46-80D9-81EA783530B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transition>
    <p:dissolve/>
  </p:transition>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Constantia" pitchFamily="18" charset="0"/>
        </a:defRPr>
      </a:lvl2pPr>
      <a:lvl3pPr algn="l" rtl="0" eaLnBrk="0" fontAlgn="base" hangingPunct="0">
        <a:spcBef>
          <a:spcPct val="0"/>
        </a:spcBef>
        <a:spcAft>
          <a:spcPct val="0"/>
        </a:spcAft>
        <a:defRPr sz="3800" b="1">
          <a:solidFill>
            <a:schemeClr val="tx1"/>
          </a:solidFill>
          <a:latin typeface="Constantia" pitchFamily="18" charset="0"/>
        </a:defRPr>
      </a:lvl3pPr>
      <a:lvl4pPr algn="l" rtl="0" eaLnBrk="0" fontAlgn="base" hangingPunct="0">
        <a:spcBef>
          <a:spcPct val="0"/>
        </a:spcBef>
        <a:spcAft>
          <a:spcPct val="0"/>
        </a:spcAft>
        <a:defRPr sz="3800" b="1">
          <a:solidFill>
            <a:schemeClr val="tx1"/>
          </a:solidFill>
          <a:latin typeface="Constantia" pitchFamily="18" charset="0"/>
        </a:defRPr>
      </a:lvl4pPr>
      <a:lvl5pPr algn="l" rtl="0" eaLnBrk="0" fontAlgn="base" hangingPunct="0">
        <a:spcBef>
          <a:spcPct val="0"/>
        </a:spcBef>
        <a:spcAft>
          <a:spcPct val="0"/>
        </a:spcAft>
        <a:defRPr sz="3800" b="1">
          <a:solidFill>
            <a:schemeClr val="tx1"/>
          </a:solidFill>
          <a:latin typeface="Constantia" pitchFamily="18" charset="0"/>
        </a:defRPr>
      </a:lvl5pPr>
      <a:lvl6pPr marL="457200" algn="l" rtl="0" fontAlgn="base">
        <a:spcBef>
          <a:spcPct val="0"/>
        </a:spcBef>
        <a:spcAft>
          <a:spcPct val="0"/>
        </a:spcAft>
        <a:defRPr sz="3800" b="1">
          <a:solidFill>
            <a:schemeClr val="tx1"/>
          </a:solidFill>
          <a:latin typeface="Constantia" pitchFamily="18" charset="0"/>
        </a:defRPr>
      </a:lvl6pPr>
      <a:lvl7pPr marL="914400" algn="l" rtl="0" fontAlgn="base">
        <a:spcBef>
          <a:spcPct val="0"/>
        </a:spcBef>
        <a:spcAft>
          <a:spcPct val="0"/>
        </a:spcAft>
        <a:defRPr sz="3800" b="1">
          <a:solidFill>
            <a:schemeClr val="tx1"/>
          </a:solidFill>
          <a:latin typeface="Constantia" pitchFamily="18" charset="0"/>
        </a:defRPr>
      </a:lvl7pPr>
      <a:lvl8pPr marL="1371600" algn="l" rtl="0" fontAlgn="base">
        <a:spcBef>
          <a:spcPct val="0"/>
        </a:spcBef>
        <a:spcAft>
          <a:spcPct val="0"/>
        </a:spcAft>
        <a:defRPr sz="3800" b="1">
          <a:solidFill>
            <a:schemeClr val="tx1"/>
          </a:solidFill>
          <a:latin typeface="Constantia" pitchFamily="18" charset="0"/>
        </a:defRPr>
      </a:lvl8pPr>
      <a:lvl9pPr marL="1828800" algn="l" rtl="0" fontAlgn="base">
        <a:spcBef>
          <a:spcPct val="0"/>
        </a:spcBef>
        <a:spcAft>
          <a:spcPct val="0"/>
        </a:spcAft>
        <a:defRPr sz="3800" b="1">
          <a:solidFill>
            <a:schemeClr val="tx1"/>
          </a:solidFill>
          <a:latin typeface="Constantia" pitchFamily="18"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TextBox 2"/>
          <p:cNvSpPr txBox="1">
            <a:spLocks noChangeArrowheads="1"/>
          </p:cNvSpPr>
          <p:nvPr/>
        </p:nvSpPr>
        <p:spPr bwMode="auto">
          <a:xfrm>
            <a:off x="1571625" y="357188"/>
            <a:ext cx="184150" cy="369887"/>
          </a:xfrm>
          <a:prstGeom prst="rect">
            <a:avLst/>
          </a:prstGeom>
          <a:noFill/>
          <a:ln w="9525">
            <a:noFill/>
            <a:miter lim="800000"/>
            <a:headEnd/>
            <a:tailEnd/>
          </a:ln>
        </p:spPr>
        <p:txBody>
          <a:bodyPr wrap="none">
            <a:spAutoFit/>
          </a:bodyPr>
          <a:lstStyle/>
          <a:p>
            <a:endParaRPr lang="ru-RU">
              <a:latin typeface="Constantia" pitchFamily="18" charset="0"/>
            </a:endParaRPr>
          </a:p>
        </p:txBody>
      </p:sp>
      <p:pic>
        <p:nvPicPr>
          <p:cNvPr id="13314" name="Picture 7" descr="G:\хохлома\х17.jpg"/>
          <p:cNvPicPr>
            <a:picLocks noChangeAspect="1" noChangeArrowheads="1"/>
          </p:cNvPicPr>
          <p:nvPr/>
        </p:nvPicPr>
        <p:blipFill>
          <a:blip r:embed="rId3"/>
          <a:srcRect/>
          <a:stretch>
            <a:fillRect/>
          </a:stretch>
        </p:blipFill>
        <p:spPr bwMode="auto">
          <a:xfrm>
            <a:off x="0" y="0"/>
            <a:ext cx="928688" cy="3810000"/>
          </a:xfrm>
          <a:prstGeom prst="rect">
            <a:avLst/>
          </a:prstGeom>
          <a:noFill/>
          <a:ln w="9525">
            <a:noFill/>
            <a:miter lim="800000"/>
            <a:headEnd/>
            <a:tailEnd/>
          </a:ln>
        </p:spPr>
      </p:pic>
      <p:pic>
        <p:nvPicPr>
          <p:cNvPr id="13315" name="Picture 7" descr="G:\хохлома\х17.jpg"/>
          <p:cNvPicPr>
            <a:picLocks noChangeAspect="1" noChangeArrowheads="1"/>
          </p:cNvPicPr>
          <p:nvPr/>
        </p:nvPicPr>
        <p:blipFill>
          <a:blip r:embed="rId3"/>
          <a:srcRect/>
          <a:stretch>
            <a:fillRect/>
          </a:stretch>
        </p:blipFill>
        <p:spPr bwMode="auto">
          <a:xfrm>
            <a:off x="0" y="3786188"/>
            <a:ext cx="928688" cy="3071812"/>
          </a:xfrm>
          <a:prstGeom prst="rect">
            <a:avLst/>
          </a:prstGeom>
          <a:noFill/>
          <a:ln w="9525">
            <a:noFill/>
            <a:miter lim="800000"/>
            <a:headEnd/>
            <a:tailEnd/>
          </a:ln>
        </p:spPr>
      </p:pic>
      <p:pic>
        <p:nvPicPr>
          <p:cNvPr id="13316" name="Picture 7" descr="G:\хохлома\х17.jpg"/>
          <p:cNvPicPr>
            <a:picLocks noChangeAspect="1" noChangeArrowheads="1"/>
          </p:cNvPicPr>
          <p:nvPr/>
        </p:nvPicPr>
        <p:blipFill>
          <a:blip r:embed="rId3"/>
          <a:srcRect/>
          <a:stretch>
            <a:fillRect/>
          </a:stretch>
        </p:blipFill>
        <p:spPr bwMode="auto">
          <a:xfrm>
            <a:off x="8286750" y="0"/>
            <a:ext cx="857250" cy="3810000"/>
          </a:xfrm>
          <a:prstGeom prst="rect">
            <a:avLst/>
          </a:prstGeom>
          <a:noFill/>
          <a:ln w="9525">
            <a:noFill/>
            <a:miter lim="800000"/>
            <a:headEnd/>
            <a:tailEnd/>
          </a:ln>
        </p:spPr>
      </p:pic>
      <p:pic>
        <p:nvPicPr>
          <p:cNvPr id="13317" name="Picture 7" descr="G:\хохлома\х17.jpg"/>
          <p:cNvPicPr>
            <a:picLocks noChangeAspect="1" noChangeArrowheads="1"/>
          </p:cNvPicPr>
          <p:nvPr/>
        </p:nvPicPr>
        <p:blipFill>
          <a:blip r:embed="rId3"/>
          <a:srcRect/>
          <a:stretch>
            <a:fillRect/>
          </a:stretch>
        </p:blipFill>
        <p:spPr bwMode="auto">
          <a:xfrm>
            <a:off x="8286750" y="3786188"/>
            <a:ext cx="857250" cy="3071812"/>
          </a:xfrm>
          <a:prstGeom prst="rect">
            <a:avLst/>
          </a:prstGeom>
          <a:noFill/>
          <a:ln w="9525">
            <a:noFill/>
            <a:miter lim="800000"/>
            <a:headEnd/>
            <a:tailEnd/>
          </a:ln>
        </p:spPr>
      </p:pic>
      <p:sp>
        <p:nvSpPr>
          <p:cNvPr id="11" name="Заголовок 10"/>
          <p:cNvSpPr>
            <a:spLocks noGrp="1"/>
          </p:cNvSpPr>
          <p:nvPr>
            <p:ph type="title"/>
          </p:nvPr>
        </p:nvSpPr>
        <p:spPr>
          <a:xfrm>
            <a:off x="1074737" y="2801200"/>
            <a:ext cx="6791348" cy="1362075"/>
          </a:xfrm>
        </p:spPr>
        <p:txBody>
          <a:bodyPr/>
          <a:lstStyle/>
          <a:p>
            <a:pPr algn="ctr" eaLnBrk="1" fontAlgn="auto" hangingPunct="1">
              <a:spcAft>
                <a:spcPts val="0"/>
              </a:spcAft>
              <a:defRPr/>
            </a:pPr>
            <a:r>
              <a:rPr lang="ru-RU" i="1" dirty="0" smtClean="0">
                <a:ln w="500">
                  <a:solidFill>
                    <a:schemeClr val="tx1"/>
                  </a:solidFill>
                </a:ln>
                <a:solidFill>
                  <a:srgbClr val="FF0000"/>
                </a:solidFill>
              </a:rPr>
              <a:t>«русская изба»</a:t>
            </a:r>
            <a:endParaRPr lang="ru-RU" i="1" dirty="0">
              <a:ln w="500">
                <a:solidFill>
                  <a:schemeClr val="tx1"/>
                </a:solidFill>
              </a:ln>
              <a:solidFill>
                <a:srgbClr val="FF0000"/>
              </a:solidFill>
            </a:endParaRPr>
          </a:p>
        </p:txBody>
      </p:sp>
      <p:sp>
        <p:nvSpPr>
          <p:cNvPr id="13319" name="TextBox 14"/>
          <p:cNvSpPr txBox="1">
            <a:spLocks noChangeArrowheads="1"/>
          </p:cNvSpPr>
          <p:nvPr/>
        </p:nvSpPr>
        <p:spPr bwMode="auto">
          <a:xfrm>
            <a:off x="1785938" y="4214813"/>
            <a:ext cx="5500687" cy="366712"/>
          </a:xfrm>
          <a:prstGeom prst="rect">
            <a:avLst/>
          </a:prstGeom>
          <a:noFill/>
          <a:ln w="9525">
            <a:noFill/>
            <a:miter lim="800000"/>
            <a:headEnd/>
            <a:tailEnd/>
          </a:ln>
        </p:spPr>
        <p:txBody>
          <a:bodyPr>
            <a:spAutoFit/>
          </a:bodyPr>
          <a:lstStyle/>
          <a:p>
            <a:pPr algn="ctr"/>
            <a:endParaRPr lang="ru-RU">
              <a:latin typeface="Constantia"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4294967295"/>
          </p:nvPr>
        </p:nvSpPr>
        <p:spPr>
          <a:xfrm>
            <a:off x="0" y="1524000"/>
            <a:ext cx="8839200" cy="4572000"/>
          </a:xfrm>
        </p:spPr>
        <p:txBody>
          <a:bodyPr>
            <a:normAutofit/>
          </a:bodyPr>
          <a:lstStyle/>
          <a:p>
            <a:pPr marL="274320" indent="-274320" algn="ctr" eaLnBrk="1" fontAlgn="auto" hangingPunct="1">
              <a:spcAft>
                <a:spcPts val="0"/>
              </a:spcAft>
              <a:buFont typeface="Wingdings" pitchFamily="2" charset="2"/>
              <a:buNone/>
              <a:defRPr/>
            </a:pPr>
            <a:r>
              <a:rPr lang="ru-RU" sz="4000" smtClean="0">
                <a:solidFill>
                  <a:srgbClr val="080808"/>
                </a:solidFill>
                <a:effectLst>
                  <a:outerShdw blurRad="38100" dist="38100" dir="2700000" algn="tl">
                    <a:srgbClr val="FFFFFF"/>
                  </a:outerShdw>
                </a:effectLst>
              </a:rPr>
              <a:t>В избе – изба, на избе – труба.</a:t>
            </a:r>
          </a:p>
          <a:p>
            <a:pPr marL="274320" indent="-274320" algn="ctr" eaLnBrk="1" fontAlgn="auto" hangingPunct="1">
              <a:spcAft>
                <a:spcPts val="0"/>
              </a:spcAft>
              <a:buFont typeface="Wingdings" pitchFamily="2" charset="2"/>
              <a:buNone/>
              <a:defRPr/>
            </a:pPr>
            <a:r>
              <a:rPr lang="ru-RU" sz="4000" smtClean="0">
                <a:solidFill>
                  <a:srgbClr val="080808"/>
                </a:solidFill>
                <a:effectLst>
                  <a:outerShdw blurRad="38100" dist="38100" dir="2700000" algn="tl">
                    <a:srgbClr val="FFFFFF"/>
                  </a:outerShdw>
                </a:effectLst>
              </a:rPr>
              <a:t>Зашумело в избе, загудело в трубе,</a:t>
            </a:r>
          </a:p>
          <a:p>
            <a:pPr marL="274320" indent="-274320" algn="ctr" eaLnBrk="1" fontAlgn="auto" hangingPunct="1">
              <a:spcAft>
                <a:spcPts val="0"/>
              </a:spcAft>
              <a:buFont typeface="Wingdings" pitchFamily="2" charset="2"/>
              <a:buNone/>
              <a:defRPr/>
            </a:pPr>
            <a:r>
              <a:rPr lang="ru-RU" sz="4000" smtClean="0">
                <a:solidFill>
                  <a:srgbClr val="080808"/>
                </a:solidFill>
                <a:effectLst>
                  <a:outerShdw blurRad="38100" dist="38100" dir="2700000" algn="tl">
                    <a:srgbClr val="FFFFFF"/>
                  </a:outerShdw>
                </a:effectLst>
              </a:rPr>
              <a:t>Видит пламя народ,</a:t>
            </a:r>
          </a:p>
          <a:p>
            <a:pPr marL="274320" indent="-274320" algn="ctr" eaLnBrk="1" fontAlgn="auto" hangingPunct="1">
              <a:spcAft>
                <a:spcPts val="0"/>
              </a:spcAft>
              <a:buFont typeface="Wingdings" pitchFamily="2" charset="2"/>
              <a:buNone/>
              <a:defRPr/>
            </a:pPr>
            <a:r>
              <a:rPr lang="ru-RU" sz="4000" smtClean="0">
                <a:solidFill>
                  <a:srgbClr val="080808"/>
                </a:solidFill>
                <a:effectLst>
                  <a:outerShdw blurRad="38100" dist="38100" dir="2700000" algn="tl">
                    <a:srgbClr val="FFFFFF"/>
                  </a:outerShdw>
                </a:effectLst>
              </a:rPr>
              <a:t>А тушить не идет</a:t>
            </a:r>
          </a:p>
        </p:txBody>
      </p:sp>
    </p:spTree>
  </p:cSld>
  <p:clrMapOvr>
    <a:masterClrMapping/>
  </p:clrMapOvr>
  <p:transition advTm="5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descr="предметы народного быта для детей"/>
          <p:cNvPicPr>
            <a:picLocks noChangeAspect="1" noChangeArrowheads="1"/>
          </p:cNvPicPr>
          <p:nvPr/>
        </p:nvPicPr>
        <p:blipFill>
          <a:blip r:embed="rId3"/>
          <a:srcRect/>
          <a:stretch>
            <a:fillRect/>
          </a:stretch>
        </p:blipFill>
        <p:spPr bwMode="auto">
          <a:xfrm>
            <a:off x="0" y="0"/>
            <a:ext cx="9144000" cy="66690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85728"/>
            <a:ext cx="7559752" cy="2000264"/>
          </a:xfrm>
        </p:spPr>
        <p:txBody>
          <a:bodyPr>
            <a:normAutofit fontScale="90000"/>
          </a:bodyPr>
          <a:lstStyle/>
          <a:p>
            <a:pPr eaLnBrk="1" fontAlgn="auto" hangingPunct="1">
              <a:spcAft>
                <a:spcPts val="0"/>
              </a:spcAft>
              <a:defRPr/>
            </a:pPr>
            <a:r>
              <a:rPr lang="ru-RU" dirty="0" smtClean="0">
                <a:solidFill>
                  <a:srgbClr val="FF0000"/>
                </a:solidFill>
              </a:rPr>
              <a:t>В каждой избе была печь, она не только обогревала избу, В ней пекли  хлеб готовили еду.</a:t>
            </a:r>
            <a:endParaRPr lang="ru-RU" dirty="0">
              <a:solidFill>
                <a:srgbClr val="FF0000"/>
              </a:solidFill>
            </a:endParaRPr>
          </a:p>
        </p:txBody>
      </p:sp>
      <p:pic>
        <p:nvPicPr>
          <p:cNvPr id="35842" name="Содержимое 4" descr="97337916_4551.jpg"/>
          <p:cNvPicPr>
            <a:picLocks noGrp="1" noChangeAspect="1"/>
          </p:cNvPicPr>
          <p:nvPr>
            <p:ph idx="1"/>
          </p:nvPr>
        </p:nvPicPr>
        <p:blipFill>
          <a:blip r:embed="rId3"/>
          <a:srcRect/>
          <a:stretch>
            <a:fillRect/>
          </a:stretch>
        </p:blipFill>
        <p:spPr>
          <a:xfrm>
            <a:off x="1285875" y="2428875"/>
            <a:ext cx="6376988" cy="4227513"/>
          </a:xfrm>
        </p:spPr>
      </p:pic>
    </p:spTree>
  </p:cSld>
  <p:clrMapOvr>
    <a:masterClrMapping/>
  </p:clrMapOvr>
  <p:transition advTm="5304">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928662" y="381000"/>
            <a:ext cx="7300938" cy="1371600"/>
          </a:xfrm>
        </p:spPr>
        <p:txBody>
          <a:bodyPr/>
          <a:lstStyle/>
          <a:p>
            <a:pPr eaLnBrk="1" fontAlgn="auto" hangingPunct="1">
              <a:spcAft>
                <a:spcPts val="0"/>
              </a:spcAft>
              <a:defRPr/>
            </a:pPr>
            <a:r>
              <a:rPr lang="ru-RU" dirty="0" smtClean="0">
                <a:solidFill>
                  <a:srgbClr val="FF0000"/>
                </a:solidFill>
              </a:rPr>
              <a:t>ПЕЧЬ</a:t>
            </a:r>
          </a:p>
        </p:txBody>
      </p:sp>
      <p:pic>
        <p:nvPicPr>
          <p:cNvPr id="37890" name="Picture 4" descr="C:\Users\Пользователь\Desktop\Новая папка\img_1464_pech_2[1].jpg"/>
          <p:cNvPicPr>
            <a:picLocks noChangeAspect="1" noChangeArrowheads="1"/>
          </p:cNvPicPr>
          <p:nvPr/>
        </p:nvPicPr>
        <p:blipFill>
          <a:blip r:embed="rId3"/>
          <a:srcRect/>
          <a:stretch>
            <a:fillRect/>
          </a:stretch>
        </p:blipFill>
        <p:spPr bwMode="auto">
          <a:xfrm>
            <a:off x="1371600" y="1828800"/>
            <a:ext cx="6248400" cy="4683125"/>
          </a:xfrm>
          <a:prstGeom prst="rect">
            <a:avLst/>
          </a:prstGeom>
          <a:noFill/>
          <a:ln w="9525">
            <a:noFill/>
            <a:miter lim="800000"/>
            <a:headEnd/>
            <a:tailEnd/>
          </a:ln>
        </p:spPr>
      </p:pic>
    </p:spTree>
  </p:cSld>
  <p:clrMapOvr>
    <a:masterClrMapping/>
  </p:clrMapOvr>
  <p:transition advTm="5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7571184" cy="2428892"/>
          </a:xfrm>
        </p:spPr>
        <p:txBody>
          <a:bodyPr/>
          <a:lstStyle/>
          <a:p>
            <a:pPr eaLnBrk="1" fontAlgn="auto" hangingPunct="1">
              <a:spcAft>
                <a:spcPts val="0"/>
              </a:spcAft>
              <a:defRPr/>
            </a:pPr>
            <a:r>
              <a:rPr lang="ru-RU" dirty="0" smtClean="0">
                <a:solidFill>
                  <a:srgbClr val="FF0000"/>
                </a:solidFill>
              </a:rPr>
              <a:t>Кочерга - предмет для печи, которым распределяли дрова</a:t>
            </a:r>
            <a:br>
              <a:rPr lang="ru-RU" dirty="0" smtClean="0">
                <a:solidFill>
                  <a:srgbClr val="FF0000"/>
                </a:solidFill>
              </a:rPr>
            </a:br>
            <a:endParaRPr lang="ru-RU" dirty="0">
              <a:solidFill>
                <a:srgbClr val="FF0000"/>
              </a:solidFill>
            </a:endParaRPr>
          </a:p>
        </p:txBody>
      </p:sp>
      <p:pic>
        <p:nvPicPr>
          <p:cNvPr id="39938" name="Содержимое 5" descr="51a44071-863d-6943-863d-694cc8dc0f5d_photo_0.jpg"/>
          <p:cNvPicPr>
            <a:picLocks noGrp="1" noChangeAspect="1"/>
          </p:cNvPicPr>
          <p:nvPr>
            <p:ph idx="1"/>
          </p:nvPr>
        </p:nvPicPr>
        <p:blipFill>
          <a:blip r:embed="rId3"/>
          <a:srcRect/>
          <a:stretch>
            <a:fillRect/>
          </a:stretch>
        </p:blipFill>
        <p:spPr>
          <a:xfrm>
            <a:off x="1071563" y="2143125"/>
            <a:ext cx="6357937" cy="4403725"/>
          </a:xfrm>
        </p:spPr>
      </p:pic>
    </p:spTree>
  </p:cSld>
  <p:clrMapOvr>
    <a:masterClrMapping/>
  </p:clrMapOvr>
  <p:transition advTm="6303">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7424"/>
            <a:ext cx="8329642" cy="2601978"/>
          </a:xfrm>
        </p:spPr>
        <p:txBody>
          <a:bodyPr/>
          <a:lstStyle/>
          <a:p>
            <a:pPr eaLnBrk="1" fontAlgn="auto" hangingPunct="1">
              <a:spcAft>
                <a:spcPts val="0"/>
              </a:spcAft>
              <a:defRPr/>
            </a:pPr>
            <a:r>
              <a:rPr lang="ru-RU" sz="3200" dirty="0">
                <a:solidFill>
                  <a:srgbClr val="FF0000"/>
                </a:solidFill>
              </a:rPr>
              <a:t>УХВАТ ИЛИ РОГАЧ </a:t>
            </a:r>
            <a:r>
              <a:rPr lang="ru-RU" sz="3200" dirty="0" smtClean="0">
                <a:solidFill>
                  <a:srgbClr val="FF0000"/>
                </a:solidFill>
              </a:rPr>
              <a:t>–использовали для того, чтобы достать из печи на стол   чугунок с горячей едой </a:t>
            </a:r>
            <a:endParaRPr lang="ru-RU" sz="3200" dirty="0">
              <a:solidFill>
                <a:srgbClr val="FF0000"/>
              </a:solidFill>
            </a:endParaRPr>
          </a:p>
        </p:txBody>
      </p:sp>
      <p:sp>
        <p:nvSpPr>
          <p:cNvPr id="41986" name="Содержимое 2"/>
          <p:cNvSpPr>
            <a:spLocks noGrp="1"/>
          </p:cNvSpPr>
          <p:nvPr>
            <p:ph idx="1"/>
          </p:nvPr>
        </p:nvSpPr>
        <p:spPr>
          <a:xfrm>
            <a:off x="0" y="2133600"/>
            <a:ext cx="8229600" cy="3992563"/>
          </a:xfrm>
        </p:spPr>
        <p:txBody>
          <a:bodyPr/>
          <a:lstStyle/>
          <a:p>
            <a:pPr eaLnBrk="1" hangingPunct="1">
              <a:buFont typeface="Wingdings 2" pitchFamily="18" charset="2"/>
              <a:buNone/>
            </a:pPr>
            <a:endParaRPr lang="ru-RU" smtClean="0"/>
          </a:p>
        </p:txBody>
      </p:sp>
      <p:pic>
        <p:nvPicPr>
          <p:cNvPr id="41987" name="Picture 2" descr="C:\Users\123\Desktop\презентация изба\i (5).jpg"/>
          <p:cNvPicPr>
            <a:picLocks noChangeAspect="1" noChangeArrowheads="1"/>
          </p:cNvPicPr>
          <p:nvPr/>
        </p:nvPicPr>
        <p:blipFill>
          <a:blip r:embed="rId3"/>
          <a:srcRect/>
          <a:stretch>
            <a:fillRect/>
          </a:stretch>
        </p:blipFill>
        <p:spPr bwMode="auto">
          <a:xfrm>
            <a:off x="900113" y="2492375"/>
            <a:ext cx="6643687" cy="3781425"/>
          </a:xfrm>
          <a:prstGeom prst="rect">
            <a:avLst/>
          </a:prstGeom>
          <a:noFill/>
          <a:ln w="9525">
            <a:noFill/>
            <a:miter lim="800000"/>
            <a:headEnd/>
            <a:tailEnd/>
          </a:ln>
        </p:spPr>
      </p:pic>
    </p:spTree>
  </p:cSld>
  <p:clrMapOvr>
    <a:masterClrMapping/>
  </p:clrMapOvr>
  <p:transition advTm="5288">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C:\Users\Пользователь\Desktop\Новая папка\10061711330636833_f14_3[1].jpg"/>
          <p:cNvPicPr>
            <a:picLocks noChangeAspect="1" noChangeArrowheads="1"/>
          </p:cNvPicPr>
          <p:nvPr/>
        </p:nvPicPr>
        <p:blipFill>
          <a:blip r:embed="rId3"/>
          <a:srcRect/>
          <a:stretch>
            <a:fillRect/>
          </a:stretch>
        </p:blipFill>
        <p:spPr bwMode="auto">
          <a:xfrm>
            <a:off x="228600" y="228600"/>
            <a:ext cx="4038600" cy="3051175"/>
          </a:xfrm>
          <a:prstGeom prst="rect">
            <a:avLst/>
          </a:prstGeom>
          <a:noFill/>
          <a:ln w="9525">
            <a:noFill/>
            <a:miter lim="800000"/>
            <a:headEnd/>
            <a:tailEnd/>
          </a:ln>
        </p:spPr>
      </p:pic>
      <p:pic>
        <p:nvPicPr>
          <p:cNvPr id="44034" name="Picture 3" descr="C:\Users\Пользователь\Desktop\Новая папка\iCASX58XA.jpg"/>
          <p:cNvPicPr>
            <a:picLocks noChangeAspect="1" noChangeArrowheads="1"/>
          </p:cNvPicPr>
          <p:nvPr/>
        </p:nvPicPr>
        <p:blipFill>
          <a:blip r:embed="rId4"/>
          <a:srcRect/>
          <a:stretch>
            <a:fillRect/>
          </a:stretch>
        </p:blipFill>
        <p:spPr bwMode="auto">
          <a:xfrm>
            <a:off x="6934200" y="838200"/>
            <a:ext cx="2209800" cy="1768475"/>
          </a:xfrm>
          <a:prstGeom prst="rect">
            <a:avLst/>
          </a:prstGeom>
          <a:noFill/>
          <a:ln w="9525">
            <a:noFill/>
            <a:miter lim="800000"/>
            <a:headEnd/>
            <a:tailEnd/>
          </a:ln>
        </p:spPr>
      </p:pic>
      <p:pic>
        <p:nvPicPr>
          <p:cNvPr id="44035" name="Picture 4" descr="C:\Users\Пользователь\Desktop\Новая папка\0013[1].jpg"/>
          <p:cNvPicPr>
            <a:picLocks noChangeAspect="1" noChangeArrowheads="1"/>
          </p:cNvPicPr>
          <p:nvPr/>
        </p:nvPicPr>
        <p:blipFill>
          <a:blip r:embed="rId5"/>
          <a:srcRect/>
          <a:stretch>
            <a:fillRect/>
          </a:stretch>
        </p:blipFill>
        <p:spPr bwMode="auto">
          <a:xfrm>
            <a:off x="228600" y="3276600"/>
            <a:ext cx="4572000" cy="3108325"/>
          </a:xfrm>
          <a:prstGeom prst="rect">
            <a:avLst/>
          </a:prstGeom>
          <a:noFill/>
          <a:ln w="9525">
            <a:noFill/>
            <a:miter lim="800000"/>
            <a:headEnd/>
            <a:tailEnd/>
          </a:ln>
        </p:spPr>
      </p:pic>
      <p:pic>
        <p:nvPicPr>
          <p:cNvPr id="44036" name="Picture 5" descr="C:\Users\Пользователь\Desktop\Новая папка\012laba0811240998049[1].jpg"/>
          <p:cNvPicPr>
            <a:picLocks noChangeAspect="1" noChangeArrowheads="1"/>
          </p:cNvPicPr>
          <p:nvPr/>
        </p:nvPicPr>
        <p:blipFill>
          <a:blip r:embed="rId6"/>
          <a:srcRect/>
          <a:stretch>
            <a:fillRect/>
          </a:stretch>
        </p:blipFill>
        <p:spPr bwMode="auto">
          <a:xfrm>
            <a:off x="6019800" y="2743200"/>
            <a:ext cx="2862263" cy="3746500"/>
          </a:xfrm>
          <a:prstGeom prst="rect">
            <a:avLst/>
          </a:prstGeom>
          <a:noFill/>
          <a:ln w="9525">
            <a:noFill/>
            <a:miter lim="800000"/>
            <a:headEnd/>
            <a:tailEnd/>
          </a:ln>
        </p:spPr>
      </p:pic>
      <p:pic>
        <p:nvPicPr>
          <p:cNvPr id="44037" name="Picture 6" descr="C:\Users\Пользователь\Desktop\Новая папка\77[1].jpg"/>
          <p:cNvPicPr>
            <a:picLocks noChangeAspect="1" noChangeArrowheads="1"/>
          </p:cNvPicPr>
          <p:nvPr/>
        </p:nvPicPr>
        <p:blipFill>
          <a:blip r:embed="rId7"/>
          <a:srcRect/>
          <a:stretch>
            <a:fillRect/>
          </a:stretch>
        </p:blipFill>
        <p:spPr bwMode="auto">
          <a:xfrm>
            <a:off x="4343400" y="228600"/>
            <a:ext cx="2527300" cy="3200400"/>
          </a:xfrm>
          <a:prstGeom prst="rect">
            <a:avLst/>
          </a:prstGeom>
          <a:noFill/>
          <a:ln w="9525">
            <a:noFill/>
            <a:miter lim="800000"/>
            <a:headEnd/>
            <a:tailEnd/>
          </a:ln>
        </p:spPr>
      </p:pic>
    </p:spTree>
  </p:cSld>
  <p:clrMapOvr>
    <a:masterClrMapping/>
  </p:clrMapOvr>
  <p:transition advTm="5000">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320040"/>
            <a:ext cx="7239000" cy="2108828"/>
          </a:xfrm>
        </p:spPr>
        <p:txBody>
          <a:bodyPr/>
          <a:lstStyle/>
          <a:p>
            <a:pPr algn="ctr" eaLnBrk="1" fontAlgn="auto" hangingPunct="1">
              <a:spcAft>
                <a:spcPts val="0"/>
              </a:spcAft>
              <a:defRPr/>
            </a:pPr>
            <a:r>
              <a:rPr lang="ru-RU" sz="4400" dirty="0" smtClean="0">
                <a:solidFill>
                  <a:srgbClr val="FF0000"/>
                </a:solidFill>
              </a:rPr>
              <a:t>Загадка:</a:t>
            </a:r>
            <a:r>
              <a:rPr lang="ru-RU" sz="4000" dirty="0" smtClean="0"/>
              <a:t/>
            </a:r>
            <a:br>
              <a:rPr lang="ru-RU" sz="4000" dirty="0" smtClean="0"/>
            </a:br>
            <a:endParaRPr lang="ru-RU" sz="4000" dirty="0" smtClean="0"/>
          </a:p>
        </p:txBody>
      </p:sp>
      <p:sp>
        <p:nvSpPr>
          <p:cNvPr id="94211" name="Rectangle 3"/>
          <p:cNvSpPr>
            <a:spLocks noGrp="1" noChangeArrowheads="1"/>
          </p:cNvSpPr>
          <p:nvPr>
            <p:ph type="body" idx="1"/>
          </p:nvPr>
        </p:nvSpPr>
        <p:spPr>
          <a:xfrm>
            <a:off x="457200" y="2214563"/>
            <a:ext cx="7239000" cy="4241800"/>
          </a:xfrm>
        </p:spPr>
        <p:txBody>
          <a:bodyPr>
            <a:normAutofit/>
          </a:bodyPr>
          <a:lstStyle/>
          <a:p>
            <a:pPr marL="274320" indent="-274320" algn="ctr" eaLnBrk="1" fontAlgn="auto" hangingPunct="1">
              <a:spcAft>
                <a:spcPts val="0"/>
              </a:spcAft>
              <a:buFont typeface="Wingdings" pitchFamily="2" charset="2"/>
              <a:buNone/>
              <a:defRPr/>
            </a:pPr>
            <a:r>
              <a:rPr lang="ru-RU" sz="4000" dirty="0" smtClean="0">
                <a:solidFill>
                  <a:srgbClr val="080808"/>
                </a:solidFill>
                <a:effectLst>
                  <a:outerShdw blurRad="38100" dist="38100" dir="2700000" algn="tl">
                    <a:srgbClr val="FFFFFF"/>
                  </a:outerShdw>
                </a:effectLst>
              </a:rPr>
              <a:t>Под крышей четыре ножки,</a:t>
            </a:r>
          </a:p>
          <a:p>
            <a:pPr marL="274320" indent="-274320" algn="ctr" eaLnBrk="1" fontAlgn="auto" hangingPunct="1">
              <a:spcAft>
                <a:spcPts val="0"/>
              </a:spcAft>
              <a:buFont typeface="Wingdings" pitchFamily="2" charset="2"/>
              <a:buNone/>
              <a:defRPr/>
            </a:pPr>
            <a:r>
              <a:rPr lang="ru-RU" sz="4000" dirty="0" smtClean="0">
                <a:solidFill>
                  <a:srgbClr val="080808"/>
                </a:solidFill>
                <a:effectLst>
                  <a:outerShdw blurRad="38100" dist="38100" dir="2700000" algn="tl">
                    <a:srgbClr val="FFFFFF"/>
                  </a:outerShdw>
                </a:effectLst>
              </a:rPr>
              <a:t>На крыше суп да ложки</a:t>
            </a:r>
          </a:p>
        </p:txBody>
      </p:sp>
    </p:spTree>
  </p:cSld>
  <p:clrMapOvr>
    <a:masterClrMapping/>
  </p:clrMapOvr>
  <p:transition advTm="500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358246" cy="2214554"/>
          </a:xfrm>
        </p:spPr>
        <p:txBody>
          <a:bodyPr>
            <a:normAutofit fontScale="90000"/>
          </a:bodyPr>
          <a:lstStyle/>
          <a:p>
            <a:pPr eaLnBrk="1" fontAlgn="auto" hangingPunct="1">
              <a:spcAft>
                <a:spcPts val="0"/>
              </a:spcAft>
              <a:defRPr/>
            </a:pPr>
            <a:r>
              <a:rPr lang="ru-RU" dirty="0">
                <a:solidFill>
                  <a:srgbClr val="FF0000"/>
                </a:solidFill>
              </a:rPr>
              <a:t>СТОЛ занимал в доме важное место и служил для ежедневной или праздничной трапезы. </a:t>
            </a:r>
          </a:p>
        </p:txBody>
      </p:sp>
      <p:sp>
        <p:nvSpPr>
          <p:cNvPr id="48130" name="Содержимое 2"/>
          <p:cNvSpPr>
            <a:spLocks noGrp="1"/>
          </p:cNvSpPr>
          <p:nvPr>
            <p:ph idx="1"/>
          </p:nvPr>
        </p:nvSpPr>
        <p:spPr/>
        <p:txBody>
          <a:bodyPr/>
          <a:lstStyle/>
          <a:p>
            <a:pPr eaLnBrk="1" hangingPunct="1">
              <a:buFont typeface="Wingdings 2" pitchFamily="18" charset="2"/>
              <a:buNone/>
            </a:pPr>
            <a:endParaRPr lang="ru-RU" smtClean="0"/>
          </a:p>
        </p:txBody>
      </p:sp>
      <p:pic>
        <p:nvPicPr>
          <p:cNvPr id="48131" name="Picture 2" descr="C:\Users\123\Desktop\презентация изба\15.jpg"/>
          <p:cNvPicPr>
            <a:picLocks noChangeAspect="1" noChangeArrowheads="1"/>
          </p:cNvPicPr>
          <p:nvPr/>
        </p:nvPicPr>
        <p:blipFill>
          <a:blip r:embed="rId3"/>
          <a:srcRect/>
          <a:stretch>
            <a:fillRect/>
          </a:stretch>
        </p:blipFill>
        <p:spPr bwMode="auto">
          <a:xfrm>
            <a:off x="971550" y="2457450"/>
            <a:ext cx="7072313" cy="4400550"/>
          </a:xfrm>
          <a:prstGeom prst="rect">
            <a:avLst/>
          </a:prstGeom>
          <a:noFill/>
          <a:ln w="9525">
            <a:noFill/>
            <a:miter lim="800000"/>
            <a:headEnd/>
            <a:tailEnd/>
          </a:ln>
        </p:spPr>
      </p:pic>
    </p:spTree>
  </p:cSld>
  <p:clrMapOvr>
    <a:masterClrMapping/>
  </p:clrMapOvr>
  <p:transition advTm="6037">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4294967295"/>
          </p:nvPr>
        </p:nvSpPr>
        <p:spPr>
          <a:xfrm>
            <a:off x="714375" y="1371600"/>
            <a:ext cx="8201025" cy="4724400"/>
          </a:xfrm>
        </p:spPr>
        <p:txBody>
          <a:bodyPr>
            <a:normAutofit/>
          </a:bodyPr>
          <a:lstStyle/>
          <a:p>
            <a:pPr marL="274320" indent="-274320" eaLnBrk="1" fontAlgn="auto" hangingPunct="1">
              <a:spcAft>
                <a:spcPts val="0"/>
              </a:spcAft>
              <a:buFont typeface="Wingdings" pitchFamily="2" charset="2"/>
              <a:buNone/>
              <a:defRPr/>
            </a:pPr>
            <a:endParaRPr lang="ru-RU" sz="3600" dirty="0" smtClean="0"/>
          </a:p>
          <a:p>
            <a:pPr marL="274320" indent="-274320" eaLnBrk="1" fontAlgn="auto" hangingPunct="1">
              <a:spcAft>
                <a:spcPts val="0"/>
              </a:spcAft>
              <a:buFont typeface="Wingdings" pitchFamily="2" charset="2"/>
              <a:buNone/>
              <a:defRPr/>
            </a:pPr>
            <a:r>
              <a:rPr lang="ru-RU" sz="3600" dirty="0" smtClean="0">
                <a:solidFill>
                  <a:srgbClr val="080808"/>
                </a:solidFill>
                <a:effectLst>
                  <a:outerShdw blurRad="38100" dist="38100" dir="2700000" algn="tl">
                    <a:srgbClr val="FFFFFF"/>
                  </a:outerShdw>
                </a:effectLst>
              </a:rPr>
              <a:t>Стоит бычок, </a:t>
            </a:r>
            <a:r>
              <a:rPr lang="ru-RU" sz="3600" dirty="0" err="1" smtClean="0">
                <a:solidFill>
                  <a:srgbClr val="080808"/>
                </a:solidFill>
                <a:effectLst>
                  <a:outerShdw blurRad="38100" dist="38100" dir="2700000" algn="tl">
                    <a:srgbClr val="FFFFFF"/>
                  </a:outerShdw>
                </a:effectLst>
              </a:rPr>
              <a:t>подбоченивши</a:t>
            </a:r>
            <a:r>
              <a:rPr lang="ru-RU" sz="3600" dirty="0" smtClean="0">
                <a:solidFill>
                  <a:srgbClr val="080808"/>
                </a:solidFill>
                <a:effectLst>
                  <a:outerShdw blurRad="38100" dist="38100" dir="2700000" algn="tl">
                    <a:srgbClr val="FFFFFF"/>
                  </a:outerShdw>
                </a:effectLst>
              </a:rPr>
              <a:t> бочок,</a:t>
            </a:r>
          </a:p>
          <a:p>
            <a:pPr marL="274320" indent="-274320" eaLnBrk="1" fontAlgn="auto" hangingPunct="1">
              <a:spcAft>
                <a:spcPts val="0"/>
              </a:spcAft>
              <a:buFont typeface="Wingdings" pitchFamily="2" charset="2"/>
              <a:buNone/>
              <a:defRPr/>
            </a:pPr>
            <a:r>
              <a:rPr lang="ru-RU" sz="3600" dirty="0" smtClean="0">
                <a:solidFill>
                  <a:srgbClr val="080808"/>
                </a:solidFill>
                <a:effectLst>
                  <a:outerShdw blurRad="38100" dist="38100" dir="2700000" algn="tl">
                    <a:srgbClr val="FFFFFF"/>
                  </a:outerShdw>
                </a:effectLst>
              </a:rPr>
              <a:t>Шипит и кипит, всем чай пить велит</a:t>
            </a:r>
          </a:p>
        </p:txBody>
      </p:sp>
    </p:spTree>
  </p:cSld>
  <p:clrMapOvr>
    <a:masterClrMapping/>
  </p:clrMapOvr>
  <p:transition advTm="5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715200" cy="2428868"/>
          </a:xfrm>
        </p:spPr>
        <p:txBody>
          <a:bodyPr/>
          <a:lstStyle/>
          <a:p>
            <a:pPr eaLnBrk="1" fontAlgn="auto" hangingPunct="1">
              <a:spcAft>
                <a:spcPts val="0"/>
              </a:spcAft>
              <a:defRPr/>
            </a:pPr>
            <a:r>
              <a:rPr lang="ru-RU" dirty="0">
                <a:solidFill>
                  <a:srgbClr val="FF0000"/>
                </a:solidFill>
              </a:rPr>
              <a:t>Русская изба - замечательный памятник </a:t>
            </a:r>
            <a:r>
              <a:rPr lang="ru-RU" dirty="0" smtClean="0">
                <a:solidFill>
                  <a:srgbClr val="FF0000"/>
                </a:solidFill>
              </a:rPr>
              <a:t> </a:t>
            </a:r>
            <a:r>
              <a:rPr lang="ru-RU" dirty="0">
                <a:solidFill>
                  <a:srgbClr val="FF0000"/>
                </a:solidFill>
              </a:rPr>
              <a:t>архитектуры</a:t>
            </a:r>
            <a:r>
              <a:rPr lang="ru-RU" dirty="0"/>
              <a:t>. </a:t>
            </a:r>
          </a:p>
        </p:txBody>
      </p:sp>
      <p:pic>
        <p:nvPicPr>
          <p:cNvPr id="15362" name="Содержимое 4" descr="Vnutrennyaya-otdelka-russkoy-izbyi-i-obustroystvo-dvora.jpg"/>
          <p:cNvPicPr>
            <a:picLocks noGrp="1" noChangeAspect="1"/>
          </p:cNvPicPr>
          <p:nvPr>
            <p:ph idx="1"/>
          </p:nvPr>
        </p:nvPicPr>
        <p:blipFill>
          <a:blip r:embed="rId3"/>
          <a:srcRect/>
          <a:stretch>
            <a:fillRect/>
          </a:stretch>
        </p:blipFill>
        <p:spPr>
          <a:xfrm>
            <a:off x="1000125" y="2786063"/>
            <a:ext cx="6191250" cy="3781425"/>
          </a:xfrm>
        </p:spPr>
      </p:pic>
    </p:spTree>
  </p:cSld>
  <p:clrMapOvr>
    <a:masterClrMapping/>
  </p:clrMapOvr>
  <p:transition advTm="4867">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42910" y="381000"/>
            <a:ext cx="7586690" cy="1371600"/>
          </a:xfrm>
        </p:spPr>
        <p:txBody>
          <a:bodyPr/>
          <a:lstStyle/>
          <a:p>
            <a:pPr eaLnBrk="1" fontAlgn="auto" hangingPunct="1">
              <a:spcAft>
                <a:spcPts val="0"/>
              </a:spcAft>
              <a:defRPr/>
            </a:pPr>
            <a:r>
              <a:rPr lang="ru-RU" dirty="0" smtClean="0">
                <a:solidFill>
                  <a:srgbClr val="FF0000"/>
                </a:solidFill>
              </a:rPr>
              <a:t>Самовар</a:t>
            </a:r>
          </a:p>
        </p:txBody>
      </p:sp>
      <p:pic>
        <p:nvPicPr>
          <p:cNvPr id="52226" name="Picture 4" descr="p33_bin15[2]"/>
          <p:cNvPicPr>
            <a:picLocks noGrp="1" noChangeAspect="1" noChangeArrowheads="1"/>
          </p:cNvPicPr>
          <p:nvPr>
            <p:ph type="body" idx="4294967295"/>
          </p:nvPr>
        </p:nvPicPr>
        <p:blipFill>
          <a:blip r:embed="rId3"/>
          <a:srcRect l="11934" r="37172"/>
          <a:stretch>
            <a:fillRect/>
          </a:stretch>
        </p:blipFill>
        <p:spPr>
          <a:xfrm>
            <a:off x="2786063" y="1785938"/>
            <a:ext cx="4267200" cy="4572000"/>
          </a:xfrm>
        </p:spPr>
      </p:pic>
    </p:spTree>
  </p:cSld>
  <p:clrMapOvr>
    <a:masterClrMapping/>
  </p:clrMapOvr>
  <p:transition advTm="5000">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643192" cy="1857364"/>
          </a:xfrm>
        </p:spPr>
        <p:txBody>
          <a:bodyPr/>
          <a:lstStyle/>
          <a:p>
            <a:pPr eaLnBrk="1" fontAlgn="auto" hangingPunct="1">
              <a:spcAft>
                <a:spcPts val="0"/>
              </a:spcAft>
              <a:defRPr/>
            </a:pPr>
            <a:r>
              <a:rPr lang="ru-RU" sz="3200" dirty="0">
                <a:solidFill>
                  <a:srgbClr val="FF0000"/>
                </a:solidFill>
              </a:rPr>
              <a:t>Самовар был предметом роскоши </a:t>
            </a:r>
            <a:r>
              <a:rPr lang="ru-RU" sz="3200" dirty="0" smtClean="0">
                <a:solidFill>
                  <a:srgbClr val="FF0000"/>
                </a:solidFill>
              </a:rPr>
              <a:t>, а так же предметом первой необходимости</a:t>
            </a:r>
            <a:endParaRPr lang="ru-RU" sz="3200" dirty="0">
              <a:solidFill>
                <a:srgbClr val="FF0000"/>
              </a:solidFill>
            </a:endParaRPr>
          </a:p>
        </p:txBody>
      </p:sp>
      <p:pic>
        <p:nvPicPr>
          <p:cNvPr id="54274" name="Содержимое 4" descr="89616864__0_8d90e_378de384_orig.jpg"/>
          <p:cNvPicPr>
            <a:picLocks noGrp="1" noChangeAspect="1"/>
          </p:cNvPicPr>
          <p:nvPr>
            <p:ph idx="1"/>
          </p:nvPr>
        </p:nvPicPr>
        <p:blipFill>
          <a:blip r:embed="rId3"/>
          <a:srcRect/>
          <a:stretch>
            <a:fillRect/>
          </a:stretch>
        </p:blipFill>
        <p:spPr>
          <a:xfrm>
            <a:off x="3643313" y="2571750"/>
            <a:ext cx="4537075" cy="3887788"/>
          </a:xfrm>
        </p:spPr>
      </p:pic>
      <p:pic>
        <p:nvPicPr>
          <p:cNvPr id="54275" name="Picture 2" descr="C:\Users\123\Desktop\samovar12.jpg"/>
          <p:cNvPicPr>
            <a:picLocks noChangeAspect="1" noChangeArrowheads="1"/>
          </p:cNvPicPr>
          <p:nvPr/>
        </p:nvPicPr>
        <p:blipFill>
          <a:blip r:embed="rId4"/>
          <a:srcRect/>
          <a:stretch>
            <a:fillRect/>
          </a:stretch>
        </p:blipFill>
        <p:spPr bwMode="auto">
          <a:xfrm>
            <a:off x="395288" y="2020888"/>
            <a:ext cx="2676525" cy="4408487"/>
          </a:xfrm>
          <a:prstGeom prst="rect">
            <a:avLst/>
          </a:prstGeom>
          <a:noFill/>
          <a:ln w="9525">
            <a:noFill/>
            <a:miter lim="800000"/>
            <a:headEnd/>
            <a:tailEnd/>
          </a:ln>
        </p:spPr>
      </p:pic>
    </p:spTree>
  </p:cSld>
  <p:clrMapOvr>
    <a:masterClrMapping/>
  </p:clrMapOvr>
  <p:transition advTm="5133">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ru-RU" dirty="0" smtClean="0">
                <a:solidFill>
                  <a:srgbClr val="FF0000"/>
                </a:solidFill>
              </a:rPr>
              <a:t>Готовили пищу в чугунах, чай пили из самовара</a:t>
            </a:r>
            <a:endParaRPr lang="ru-RU" dirty="0">
              <a:solidFill>
                <a:srgbClr val="FF0000"/>
              </a:solidFill>
            </a:endParaRPr>
          </a:p>
        </p:txBody>
      </p:sp>
      <p:pic>
        <p:nvPicPr>
          <p:cNvPr id="56322" name="Содержимое 6" descr="0b0a2e3fa4b523662842a7127ab93ddc.jpg"/>
          <p:cNvPicPr>
            <a:picLocks noGrp="1" noChangeAspect="1"/>
          </p:cNvPicPr>
          <p:nvPr>
            <p:ph idx="1"/>
          </p:nvPr>
        </p:nvPicPr>
        <p:blipFill>
          <a:blip r:embed="rId3"/>
          <a:srcRect/>
          <a:stretch>
            <a:fillRect/>
          </a:stretch>
        </p:blipFill>
        <p:spPr>
          <a:xfrm>
            <a:off x="927100" y="1609725"/>
            <a:ext cx="6299200" cy="4846638"/>
          </a:xfrm>
        </p:spPr>
      </p:pic>
    </p:spTree>
  </p:cSld>
  <p:clrMapOvr>
    <a:masterClrMapping/>
  </p:clrMapOvr>
  <p:transition advTm="4883">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15416"/>
            <a:ext cx="7715200" cy="2016224"/>
          </a:xfrm>
        </p:spPr>
        <p:txBody>
          <a:bodyPr/>
          <a:lstStyle/>
          <a:p>
            <a:pPr eaLnBrk="1" fontAlgn="auto" hangingPunct="1">
              <a:spcAft>
                <a:spcPts val="0"/>
              </a:spcAft>
              <a:defRPr/>
            </a:pPr>
            <a:r>
              <a:rPr lang="ru-RU" sz="3200" dirty="0" smtClean="0">
                <a:solidFill>
                  <a:srgbClr val="FF0000"/>
                </a:solidFill>
              </a:rPr>
              <a:t>Воду для самовара приносили вёдрами, при этом использовали коромысло</a:t>
            </a:r>
            <a:endParaRPr lang="ru-RU" sz="3200" dirty="0">
              <a:solidFill>
                <a:srgbClr val="FF0000"/>
              </a:solidFill>
            </a:endParaRPr>
          </a:p>
        </p:txBody>
      </p:sp>
      <p:pic>
        <p:nvPicPr>
          <p:cNvPr id="58370" name="Содержимое 6" descr="63384028_1283158093_329a7053f9c6t.jpg"/>
          <p:cNvPicPr>
            <a:picLocks noGrp="1" noChangeAspect="1"/>
          </p:cNvPicPr>
          <p:nvPr>
            <p:ph idx="1"/>
          </p:nvPr>
        </p:nvPicPr>
        <p:blipFill>
          <a:blip r:embed="rId3"/>
          <a:srcRect/>
          <a:stretch>
            <a:fillRect/>
          </a:stretch>
        </p:blipFill>
        <p:spPr>
          <a:xfrm>
            <a:off x="684213" y="1773238"/>
            <a:ext cx="6767512" cy="4824412"/>
          </a:xfrm>
        </p:spPr>
      </p:pic>
    </p:spTree>
  </p:cSld>
  <p:clrMapOvr>
    <a:masterClrMapping/>
  </p:clrMapOvr>
  <p:transition advTm="5007">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ru-RU" dirty="0" smtClean="0">
                <a:solidFill>
                  <a:srgbClr val="FF0000"/>
                </a:solidFill>
              </a:rPr>
              <a:t>Посуда</a:t>
            </a:r>
          </a:p>
        </p:txBody>
      </p:sp>
      <p:sp>
        <p:nvSpPr>
          <p:cNvPr id="60418" name="Rectangle 3"/>
          <p:cNvSpPr>
            <a:spLocks noGrp="1" noChangeArrowheads="1"/>
          </p:cNvSpPr>
          <p:nvPr>
            <p:ph type="body" idx="1"/>
          </p:nvPr>
        </p:nvSpPr>
        <p:spPr/>
        <p:txBody>
          <a:bodyPr/>
          <a:lstStyle/>
          <a:p>
            <a:pPr eaLnBrk="1" hangingPunct="1"/>
            <a:endParaRPr lang="ru-RU" smtClean="0"/>
          </a:p>
        </p:txBody>
      </p:sp>
      <p:pic>
        <p:nvPicPr>
          <p:cNvPr id="60419" name="Picture 4"/>
          <p:cNvPicPr>
            <a:picLocks noChangeAspect="1" noChangeArrowheads="1"/>
          </p:cNvPicPr>
          <p:nvPr/>
        </p:nvPicPr>
        <p:blipFill>
          <a:blip r:embed="rId3"/>
          <a:srcRect/>
          <a:stretch>
            <a:fillRect/>
          </a:stretch>
        </p:blipFill>
        <p:spPr bwMode="auto">
          <a:xfrm>
            <a:off x="457200" y="1752600"/>
            <a:ext cx="3048000" cy="4267200"/>
          </a:xfrm>
          <a:prstGeom prst="rect">
            <a:avLst/>
          </a:prstGeom>
          <a:noFill/>
          <a:ln w="9525">
            <a:noFill/>
            <a:miter lim="800000"/>
            <a:headEnd/>
            <a:tailEnd/>
          </a:ln>
        </p:spPr>
      </p:pic>
      <p:pic>
        <p:nvPicPr>
          <p:cNvPr id="60420" name="Picture 5"/>
          <p:cNvPicPr>
            <a:picLocks noChangeAspect="1" noChangeArrowheads="1"/>
          </p:cNvPicPr>
          <p:nvPr/>
        </p:nvPicPr>
        <p:blipFill>
          <a:blip r:embed="rId4"/>
          <a:srcRect/>
          <a:stretch>
            <a:fillRect/>
          </a:stretch>
        </p:blipFill>
        <p:spPr bwMode="auto">
          <a:xfrm>
            <a:off x="4419600" y="2057400"/>
            <a:ext cx="3552825" cy="4038600"/>
          </a:xfrm>
          <a:prstGeom prst="rect">
            <a:avLst/>
          </a:prstGeom>
          <a:noFill/>
          <a:ln w="9525">
            <a:noFill/>
            <a:miter lim="800000"/>
            <a:headEnd/>
            <a:tailEnd/>
          </a:ln>
        </p:spPr>
      </p:pic>
    </p:spTree>
  </p:cSld>
  <p:clrMapOvr>
    <a:masterClrMapping/>
  </p:clrMapOvr>
  <p:transition advTm="5000">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642910" y="381000"/>
            <a:ext cx="8196290" cy="1371600"/>
          </a:xfrm>
        </p:spPr>
        <p:txBody>
          <a:bodyPr/>
          <a:lstStyle/>
          <a:p>
            <a:pPr eaLnBrk="1" fontAlgn="auto" hangingPunct="1">
              <a:spcAft>
                <a:spcPts val="0"/>
              </a:spcAft>
              <a:defRPr/>
            </a:pPr>
            <a:r>
              <a:rPr lang="ru-RU" dirty="0" smtClean="0">
                <a:solidFill>
                  <a:srgbClr val="FF0000"/>
                </a:solidFill>
              </a:rPr>
              <a:t>Горшки, кринки, миски</a:t>
            </a:r>
          </a:p>
        </p:txBody>
      </p:sp>
      <p:pic>
        <p:nvPicPr>
          <p:cNvPr id="62466" name="Picture 4"/>
          <p:cNvPicPr>
            <a:picLocks noChangeAspect="1" noChangeArrowheads="1"/>
          </p:cNvPicPr>
          <p:nvPr/>
        </p:nvPicPr>
        <p:blipFill>
          <a:blip r:embed="rId3"/>
          <a:srcRect/>
          <a:stretch>
            <a:fillRect/>
          </a:stretch>
        </p:blipFill>
        <p:spPr bwMode="auto">
          <a:xfrm>
            <a:off x="1143000" y="1933575"/>
            <a:ext cx="6324600" cy="4086225"/>
          </a:xfrm>
          <a:prstGeom prst="rect">
            <a:avLst/>
          </a:prstGeom>
          <a:noFill/>
          <a:ln w="9525">
            <a:noFill/>
            <a:miter lim="800000"/>
            <a:headEnd/>
            <a:tailEnd/>
          </a:ln>
        </p:spPr>
      </p:pic>
    </p:spTree>
  </p:cSld>
  <p:clrMapOvr>
    <a:masterClrMapping/>
  </p:clrMapOvr>
  <p:transition advTm="5000">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4294967295"/>
          </p:nvPr>
        </p:nvSpPr>
        <p:spPr>
          <a:xfrm>
            <a:off x="0" y="1981200"/>
            <a:ext cx="8839200" cy="4114800"/>
          </a:xfrm>
        </p:spPr>
        <p:txBody>
          <a:bodyPr>
            <a:normAutofit/>
          </a:bodyPr>
          <a:lstStyle/>
          <a:p>
            <a:pPr marL="274320" indent="-274320" algn="ctr" eaLnBrk="1" fontAlgn="auto" hangingPunct="1">
              <a:spcAft>
                <a:spcPts val="0"/>
              </a:spcAft>
              <a:buFont typeface="Wingdings" pitchFamily="2" charset="2"/>
              <a:buNone/>
              <a:defRPr/>
            </a:pPr>
            <a:r>
              <a:rPr lang="ru-RU" sz="4000" smtClean="0">
                <a:solidFill>
                  <a:srgbClr val="080808"/>
                </a:solidFill>
                <a:effectLst>
                  <a:outerShdw blurRad="38100" dist="38100" dir="2700000" algn="tl">
                    <a:srgbClr val="FFFFFF"/>
                  </a:outerShdw>
                </a:effectLst>
              </a:rPr>
              <a:t>Если я пуста бываю</a:t>
            </a:r>
          </a:p>
          <a:p>
            <a:pPr marL="274320" indent="-274320" algn="ctr" eaLnBrk="1" fontAlgn="auto" hangingPunct="1">
              <a:spcAft>
                <a:spcPts val="0"/>
              </a:spcAft>
              <a:buFont typeface="Wingdings" pitchFamily="2" charset="2"/>
              <a:buNone/>
              <a:defRPr/>
            </a:pPr>
            <a:r>
              <a:rPr lang="ru-RU" sz="4000" smtClean="0">
                <a:solidFill>
                  <a:srgbClr val="080808"/>
                </a:solidFill>
                <a:effectLst>
                  <a:outerShdw blurRad="38100" dist="38100" dir="2700000" algn="tl">
                    <a:srgbClr val="FFFFFF"/>
                  </a:outerShdw>
                </a:effectLst>
              </a:rPr>
              <a:t>Про тебя я забываю</a:t>
            </a:r>
          </a:p>
          <a:p>
            <a:pPr marL="274320" indent="-274320" algn="ctr" eaLnBrk="1" fontAlgn="auto" hangingPunct="1">
              <a:spcAft>
                <a:spcPts val="0"/>
              </a:spcAft>
              <a:buFont typeface="Wingdings" pitchFamily="2" charset="2"/>
              <a:buNone/>
              <a:defRPr/>
            </a:pPr>
            <a:r>
              <a:rPr lang="ru-RU" sz="4000" smtClean="0">
                <a:solidFill>
                  <a:srgbClr val="080808"/>
                </a:solidFill>
                <a:effectLst>
                  <a:outerShdw blurRad="38100" dist="38100" dir="2700000" algn="tl">
                    <a:srgbClr val="FFFFFF"/>
                  </a:outerShdw>
                </a:effectLst>
              </a:rPr>
              <a:t>Но когда несу еду,</a:t>
            </a:r>
          </a:p>
          <a:p>
            <a:pPr marL="274320" indent="-274320" algn="ctr" eaLnBrk="1" fontAlgn="auto" hangingPunct="1">
              <a:spcAft>
                <a:spcPts val="0"/>
              </a:spcAft>
              <a:buFont typeface="Wingdings" pitchFamily="2" charset="2"/>
              <a:buNone/>
              <a:defRPr/>
            </a:pPr>
            <a:r>
              <a:rPr lang="ru-RU" sz="4000" smtClean="0">
                <a:solidFill>
                  <a:srgbClr val="080808"/>
                </a:solidFill>
                <a:effectLst>
                  <a:outerShdw blurRad="38100" dist="38100" dir="2700000" algn="tl">
                    <a:srgbClr val="FFFFFF"/>
                  </a:outerShdw>
                </a:effectLst>
              </a:rPr>
              <a:t>Мимо рта я не пройду.</a:t>
            </a:r>
          </a:p>
        </p:txBody>
      </p:sp>
    </p:spTree>
  </p:cSld>
  <p:clrMapOvr>
    <a:masterClrMapping/>
  </p:clrMapOvr>
  <p:transition advTm="5000">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571472" y="381000"/>
            <a:ext cx="7658128" cy="1371600"/>
          </a:xfrm>
        </p:spPr>
        <p:txBody>
          <a:bodyPr/>
          <a:lstStyle/>
          <a:p>
            <a:pPr eaLnBrk="1" fontAlgn="auto" hangingPunct="1">
              <a:spcAft>
                <a:spcPts val="0"/>
              </a:spcAft>
              <a:defRPr/>
            </a:pPr>
            <a:r>
              <a:rPr lang="ru-RU" dirty="0" smtClean="0">
                <a:solidFill>
                  <a:srgbClr val="FF0000"/>
                </a:solidFill>
              </a:rPr>
              <a:t>Ложка</a:t>
            </a:r>
          </a:p>
        </p:txBody>
      </p:sp>
      <p:pic>
        <p:nvPicPr>
          <p:cNvPr id="66562" name="Picture 4" descr="C:\Users\Пользователь\Desktop\Новая папка\8595-143831-54916c2584375aeb54b4394df0eeee44[1].jpg"/>
          <p:cNvPicPr>
            <a:picLocks noChangeAspect="1" noChangeArrowheads="1"/>
          </p:cNvPicPr>
          <p:nvPr/>
        </p:nvPicPr>
        <p:blipFill>
          <a:blip r:embed="rId3"/>
          <a:srcRect/>
          <a:stretch>
            <a:fillRect/>
          </a:stretch>
        </p:blipFill>
        <p:spPr bwMode="auto">
          <a:xfrm>
            <a:off x="2286000" y="2133600"/>
            <a:ext cx="4762500" cy="3200400"/>
          </a:xfrm>
          <a:prstGeom prst="rect">
            <a:avLst/>
          </a:prstGeom>
          <a:noFill/>
          <a:ln w="9525">
            <a:noFill/>
            <a:miter lim="800000"/>
            <a:headEnd/>
            <a:tailEnd/>
          </a:ln>
        </p:spPr>
      </p:pic>
    </p:spTree>
  </p:cSld>
  <p:clrMapOvr>
    <a:masterClrMapping/>
  </p:clrMapOvr>
  <p:transition advTm="5000">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14282" y="357166"/>
            <a:ext cx="8143932" cy="1143000"/>
          </a:xfrm>
        </p:spPr>
        <p:txBody>
          <a:bodyPr/>
          <a:lstStyle/>
          <a:p>
            <a:pPr eaLnBrk="1" fontAlgn="auto" hangingPunct="1">
              <a:spcAft>
                <a:spcPts val="0"/>
              </a:spcAft>
              <a:defRPr/>
            </a:pPr>
            <a:r>
              <a:rPr lang="ru-RU" dirty="0" smtClean="0">
                <a:solidFill>
                  <a:srgbClr val="FF0000"/>
                </a:solidFill>
              </a:rPr>
              <a:t>Предметы русского быта</a:t>
            </a:r>
          </a:p>
        </p:txBody>
      </p:sp>
      <p:sp>
        <p:nvSpPr>
          <p:cNvPr id="68610" name="Rectangle 3"/>
          <p:cNvSpPr>
            <a:spLocks noGrp="1" noChangeArrowheads="1"/>
          </p:cNvSpPr>
          <p:nvPr>
            <p:ph type="body" idx="1"/>
          </p:nvPr>
        </p:nvSpPr>
        <p:spPr/>
        <p:txBody>
          <a:bodyPr/>
          <a:lstStyle/>
          <a:p>
            <a:pPr eaLnBrk="1" hangingPunct="1"/>
            <a:endParaRPr lang="ru-RU" smtClean="0"/>
          </a:p>
        </p:txBody>
      </p:sp>
      <p:pic>
        <p:nvPicPr>
          <p:cNvPr id="68611" name="Picture 5" descr="item_1341"/>
          <p:cNvPicPr>
            <a:picLocks noChangeAspect="1" noChangeArrowheads="1"/>
          </p:cNvPicPr>
          <p:nvPr/>
        </p:nvPicPr>
        <p:blipFill>
          <a:blip r:embed="rId3"/>
          <a:srcRect/>
          <a:stretch>
            <a:fillRect/>
          </a:stretch>
        </p:blipFill>
        <p:spPr bwMode="auto">
          <a:xfrm>
            <a:off x="468313" y="1522413"/>
            <a:ext cx="7272337" cy="5075237"/>
          </a:xfrm>
          <a:prstGeom prst="rect">
            <a:avLst/>
          </a:prstGeom>
          <a:noFill/>
          <a:ln w="9525">
            <a:noFill/>
            <a:miter lim="800000"/>
            <a:headEnd/>
            <a:tailEnd/>
          </a:ln>
        </p:spPr>
      </p:pic>
    </p:spTree>
  </p:cSld>
  <p:clrMapOvr>
    <a:masterClrMapping/>
  </p:clrMapOvr>
  <p:transition advTm="5000">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4294967295"/>
          </p:nvPr>
        </p:nvSpPr>
        <p:spPr>
          <a:xfrm>
            <a:off x="0" y="1981200"/>
            <a:ext cx="8915400" cy="4114800"/>
          </a:xfrm>
        </p:spPr>
        <p:txBody>
          <a:bodyPr>
            <a:normAutofit/>
          </a:bodyPr>
          <a:lstStyle/>
          <a:p>
            <a:pPr marL="274320" indent="-274320" algn="ctr" eaLnBrk="1" fontAlgn="auto" hangingPunct="1">
              <a:spcAft>
                <a:spcPts val="0"/>
              </a:spcAft>
              <a:buFont typeface="Wingdings" pitchFamily="2" charset="2"/>
              <a:buNone/>
              <a:defRPr/>
            </a:pPr>
            <a:r>
              <a:rPr lang="ru-RU" sz="4000" smtClean="0">
                <a:solidFill>
                  <a:srgbClr val="080808"/>
                </a:solidFill>
                <a:effectLst>
                  <a:outerShdw blurRad="38100" dist="38100" dir="2700000" algn="tl">
                    <a:srgbClr val="FFFFFF"/>
                  </a:outerShdw>
                </a:effectLst>
              </a:rPr>
              <a:t>Влез на стол он из-под лавки,</a:t>
            </a:r>
          </a:p>
          <a:p>
            <a:pPr marL="274320" indent="-274320" algn="ctr" eaLnBrk="1" fontAlgn="auto" hangingPunct="1">
              <a:spcAft>
                <a:spcPts val="0"/>
              </a:spcAft>
              <a:buFont typeface="Wingdings" pitchFamily="2" charset="2"/>
              <a:buNone/>
              <a:defRPr/>
            </a:pPr>
            <a:r>
              <a:rPr lang="ru-RU" sz="4000" smtClean="0">
                <a:solidFill>
                  <a:srgbClr val="080808"/>
                </a:solidFill>
                <a:effectLst>
                  <a:outerShdw blurRad="38100" dist="38100" dir="2700000" algn="tl">
                    <a:srgbClr val="FFFFFF"/>
                  </a:outerShdw>
                </a:effectLst>
              </a:rPr>
              <a:t>Осмотрелся на подставке,</a:t>
            </a:r>
          </a:p>
          <a:p>
            <a:pPr marL="274320" indent="-274320" algn="ctr" eaLnBrk="1" fontAlgn="auto" hangingPunct="1">
              <a:spcAft>
                <a:spcPts val="0"/>
              </a:spcAft>
              <a:buFont typeface="Wingdings" pitchFamily="2" charset="2"/>
              <a:buNone/>
              <a:defRPr/>
            </a:pPr>
            <a:r>
              <a:rPr lang="ru-RU" sz="4000" smtClean="0">
                <a:solidFill>
                  <a:srgbClr val="080808"/>
                </a:solidFill>
                <a:effectLst>
                  <a:outerShdw blurRad="38100" dist="38100" dir="2700000" algn="tl">
                    <a:srgbClr val="FFFFFF"/>
                  </a:outerShdw>
                </a:effectLst>
              </a:rPr>
              <a:t>Гибким хвостиком вильнул,</a:t>
            </a:r>
          </a:p>
          <a:p>
            <a:pPr marL="274320" indent="-274320" algn="ctr" eaLnBrk="1" fontAlgn="auto" hangingPunct="1">
              <a:spcAft>
                <a:spcPts val="0"/>
              </a:spcAft>
              <a:buFont typeface="Wingdings" pitchFamily="2" charset="2"/>
              <a:buNone/>
              <a:defRPr/>
            </a:pPr>
            <a:r>
              <a:rPr lang="ru-RU" sz="4000" smtClean="0">
                <a:solidFill>
                  <a:srgbClr val="080808"/>
                </a:solidFill>
                <a:effectLst>
                  <a:outerShdw blurRad="38100" dist="38100" dir="2700000" algn="tl">
                    <a:srgbClr val="FFFFFF"/>
                  </a:outerShdw>
                </a:effectLst>
              </a:rPr>
              <a:t>Складки со штанов слизнул</a:t>
            </a:r>
          </a:p>
        </p:txBody>
      </p:sp>
    </p:spTree>
  </p:cSld>
  <p:clrMapOvr>
    <a:masterClrMapping/>
  </p:clrMapOvr>
  <p:transition advTm="5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fontAlgn="auto" hangingPunct="1">
              <a:spcAft>
                <a:spcPts val="0"/>
              </a:spcAft>
              <a:defRPr/>
            </a:pPr>
            <a:endParaRPr lang="ru-RU" smtClean="0"/>
          </a:p>
        </p:txBody>
      </p:sp>
      <p:sp>
        <p:nvSpPr>
          <p:cNvPr id="17410" name="Rectangle 3"/>
          <p:cNvSpPr>
            <a:spLocks noGrp="1" noChangeArrowheads="1"/>
          </p:cNvSpPr>
          <p:nvPr>
            <p:ph type="body" idx="1"/>
          </p:nvPr>
        </p:nvSpPr>
        <p:spPr/>
        <p:txBody>
          <a:bodyPr/>
          <a:lstStyle/>
          <a:p>
            <a:pPr eaLnBrk="1" hangingPunct="1"/>
            <a:endParaRPr lang="ru-RU" smtClean="0"/>
          </a:p>
        </p:txBody>
      </p:sp>
      <p:pic>
        <p:nvPicPr>
          <p:cNvPr id="17411" name="Picture 4"/>
          <p:cNvPicPr>
            <a:picLocks noChangeAspect="1" noChangeArrowheads="1"/>
          </p:cNvPicPr>
          <p:nvPr/>
        </p:nvPicPr>
        <p:blipFill>
          <a:blip r:embed="rId3"/>
          <a:srcRect/>
          <a:stretch>
            <a:fillRect/>
          </a:stretch>
        </p:blipFill>
        <p:spPr bwMode="auto">
          <a:xfrm>
            <a:off x="508000" y="381000"/>
            <a:ext cx="8128000" cy="6096000"/>
          </a:xfrm>
          <a:prstGeom prst="rect">
            <a:avLst/>
          </a:prstGeom>
          <a:noFill/>
          <a:ln w="9525">
            <a:noFill/>
            <a:miter lim="800000"/>
            <a:headEnd/>
            <a:tailEnd/>
          </a:ln>
        </p:spPr>
      </p:pic>
    </p:spTree>
  </p:cSld>
  <p:clrMapOvr>
    <a:masterClrMapping/>
  </p:clrMapOvr>
  <p:transition advTm="5000">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67544" y="476672"/>
            <a:ext cx="7239000" cy="1143000"/>
          </a:xfrm>
        </p:spPr>
        <p:txBody>
          <a:bodyPr>
            <a:normAutofit fontScale="90000"/>
          </a:bodyPr>
          <a:lstStyle/>
          <a:p>
            <a:pPr eaLnBrk="1" fontAlgn="auto" hangingPunct="1">
              <a:spcAft>
                <a:spcPts val="0"/>
              </a:spcAft>
              <a:defRPr/>
            </a:pPr>
            <a:r>
              <a:rPr lang="ru-RU" dirty="0" smtClean="0">
                <a:solidFill>
                  <a:srgbClr val="FF0000"/>
                </a:solidFill>
              </a:rPr>
              <a:t>Для глажки белья использовали рубель, позже чугунные утюги</a:t>
            </a:r>
            <a:endParaRPr lang="ru-RU" dirty="0">
              <a:solidFill>
                <a:srgbClr val="FF0000"/>
              </a:solidFill>
            </a:endParaRPr>
          </a:p>
        </p:txBody>
      </p:sp>
      <p:pic>
        <p:nvPicPr>
          <p:cNvPr id="72706" name="Содержимое 4" descr="event-4090.jpg"/>
          <p:cNvPicPr>
            <a:picLocks noGrp="1" noChangeAspect="1"/>
          </p:cNvPicPr>
          <p:nvPr>
            <p:ph idx="4294967295"/>
          </p:nvPr>
        </p:nvPicPr>
        <p:blipFill>
          <a:blip r:embed="rId3"/>
          <a:srcRect/>
          <a:stretch>
            <a:fillRect/>
          </a:stretch>
        </p:blipFill>
        <p:spPr>
          <a:xfrm>
            <a:off x="4357688" y="2357438"/>
            <a:ext cx="4572000" cy="4090987"/>
          </a:xfrm>
        </p:spPr>
      </p:pic>
      <p:pic>
        <p:nvPicPr>
          <p:cNvPr id="72707" name="Picture 2" descr="C:\Users\123\Desktop\20130705104337-99685.jpg"/>
          <p:cNvPicPr>
            <a:picLocks noChangeAspect="1" noChangeArrowheads="1"/>
          </p:cNvPicPr>
          <p:nvPr/>
        </p:nvPicPr>
        <p:blipFill>
          <a:blip r:embed="rId4"/>
          <a:srcRect/>
          <a:stretch>
            <a:fillRect/>
          </a:stretch>
        </p:blipFill>
        <p:spPr bwMode="auto">
          <a:xfrm>
            <a:off x="285750" y="1714500"/>
            <a:ext cx="3924300" cy="2857500"/>
          </a:xfrm>
          <a:prstGeom prst="rect">
            <a:avLst/>
          </a:prstGeom>
          <a:noFill/>
          <a:ln w="9525">
            <a:noFill/>
            <a:miter lim="800000"/>
            <a:headEnd/>
            <a:tailEnd/>
          </a:ln>
        </p:spPr>
      </p:pic>
    </p:spTree>
  </p:cSld>
  <p:clrMapOvr>
    <a:masterClrMapping/>
  </p:clrMapOvr>
  <p:transition advTm="5117">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142976" y="381000"/>
            <a:ext cx="7086624" cy="1371600"/>
          </a:xfrm>
        </p:spPr>
        <p:txBody>
          <a:bodyPr/>
          <a:lstStyle/>
          <a:p>
            <a:pPr eaLnBrk="1" fontAlgn="auto" hangingPunct="1">
              <a:spcAft>
                <a:spcPts val="0"/>
              </a:spcAft>
              <a:defRPr/>
            </a:pPr>
            <a:r>
              <a:rPr lang="ru-RU" dirty="0" smtClean="0">
                <a:solidFill>
                  <a:srgbClr val="FF0000"/>
                </a:solidFill>
              </a:rPr>
              <a:t>Утюг</a:t>
            </a:r>
          </a:p>
        </p:txBody>
      </p:sp>
      <p:pic>
        <p:nvPicPr>
          <p:cNvPr id="74754" name="Picture 4"/>
          <p:cNvPicPr>
            <a:picLocks noChangeAspect="1" noChangeArrowheads="1"/>
          </p:cNvPicPr>
          <p:nvPr/>
        </p:nvPicPr>
        <p:blipFill>
          <a:blip r:embed="rId3"/>
          <a:srcRect/>
          <a:stretch>
            <a:fillRect/>
          </a:stretch>
        </p:blipFill>
        <p:spPr bwMode="auto">
          <a:xfrm>
            <a:off x="468313" y="261938"/>
            <a:ext cx="7848600" cy="5761037"/>
          </a:xfrm>
          <a:prstGeom prst="rect">
            <a:avLst/>
          </a:prstGeom>
          <a:noFill/>
          <a:ln w="9525">
            <a:noFill/>
            <a:miter lim="800000"/>
            <a:headEnd/>
            <a:tailEnd/>
          </a:ln>
        </p:spPr>
      </p:pic>
    </p:spTree>
  </p:cSld>
  <p:clrMapOvr>
    <a:masterClrMapping/>
  </p:clrMapOvr>
  <p:transition advTm="5000">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4"/>
          <p:cNvPicPr>
            <a:picLocks noChangeAspect="1" noChangeArrowheads="1"/>
          </p:cNvPicPr>
          <p:nvPr/>
        </p:nvPicPr>
        <p:blipFill>
          <a:blip r:embed="rId3"/>
          <a:srcRect/>
          <a:stretch>
            <a:fillRect/>
          </a:stretch>
        </p:blipFill>
        <p:spPr bwMode="auto">
          <a:xfrm>
            <a:off x="457200" y="381000"/>
            <a:ext cx="5181600" cy="3551238"/>
          </a:xfrm>
          <a:prstGeom prst="rect">
            <a:avLst/>
          </a:prstGeom>
          <a:noFill/>
          <a:ln w="9525">
            <a:noFill/>
            <a:miter lim="800000"/>
            <a:headEnd/>
            <a:tailEnd/>
          </a:ln>
        </p:spPr>
      </p:pic>
      <p:pic>
        <p:nvPicPr>
          <p:cNvPr id="76802" name="Picture 5"/>
          <p:cNvPicPr>
            <a:picLocks noChangeAspect="1" noChangeArrowheads="1"/>
          </p:cNvPicPr>
          <p:nvPr/>
        </p:nvPicPr>
        <p:blipFill>
          <a:blip r:embed="rId4"/>
          <a:srcRect/>
          <a:stretch>
            <a:fillRect/>
          </a:stretch>
        </p:blipFill>
        <p:spPr bwMode="auto">
          <a:xfrm>
            <a:off x="4419600" y="3124200"/>
            <a:ext cx="4267200" cy="2990850"/>
          </a:xfrm>
          <a:prstGeom prst="rect">
            <a:avLst/>
          </a:prstGeom>
          <a:noFill/>
          <a:ln w="9525">
            <a:noFill/>
            <a:miter lim="800000"/>
            <a:headEnd/>
            <a:tailEnd/>
          </a:ln>
        </p:spPr>
      </p:pic>
    </p:spTree>
  </p:cSld>
  <p:clrMapOvr>
    <a:masterClrMapping/>
  </p:clrMapOvr>
  <p:transition advTm="5000">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0"/>
            <a:ext cx="7239000" cy="1857364"/>
          </a:xfrm>
        </p:spPr>
        <p:txBody>
          <a:bodyPr/>
          <a:lstStyle/>
          <a:p>
            <a:pPr eaLnBrk="1" fontAlgn="auto" hangingPunct="1">
              <a:spcAft>
                <a:spcPts val="0"/>
              </a:spcAft>
              <a:defRPr/>
            </a:pPr>
            <a:r>
              <a:rPr lang="ru-RU" sz="3200" dirty="0" smtClean="0">
                <a:solidFill>
                  <a:srgbClr val="FF0000"/>
                </a:solidFill>
              </a:rPr>
              <a:t>Рядом с печкой был закут - бабий угол, для рукоделия и приготовления пищи</a:t>
            </a:r>
            <a:endParaRPr lang="ru-RU" sz="3200" dirty="0">
              <a:solidFill>
                <a:srgbClr val="FF0000"/>
              </a:solidFill>
            </a:endParaRPr>
          </a:p>
        </p:txBody>
      </p:sp>
      <p:pic>
        <p:nvPicPr>
          <p:cNvPr id="78850" name="Содержимое 6" descr="len2.jpg"/>
          <p:cNvPicPr>
            <a:picLocks noGrp="1" noChangeAspect="1"/>
          </p:cNvPicPr>
          <p:nvPr>
            <p:ph idx="4294967295"/>
          </p:nvPr>
        </p:nvPicPr>
        <p:blipFill>
          <a:blip r:embed="rId3"/>
          <a:srcRect/>
          <a:stretch>
            <a:fillRect/>
          </a:stretch>
        </p:blipFill>
        <p:spPr>
          <a:xfrm>
            <a:off x="755650" y="1844675"/>
            <a:ext cx="6337300" cy="4752975"/>
          </a:xfrm>
        </p:spPr>
      </p:pic>
    </p:spTree>
  </p:cSld>
  <p:clrMapOvr>
    <a:masterClrMapping/>
  </p:clrMapOvr>
  <p:transition advTm="5132">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236752"/>
          </a:xfrm>
        </p:spPr>
        <p:txBody>
          <a:bodyPr>
            <a:normAutofit fontScale="90000"/>
          </a:bodyPr>
          <a:lstStyle/>
          <a:p>
            <a:pPr eaLnBrk="1" fontAlgn="auto" hangingPunct="1">
              <a:spcAft>
                <a:spcPts val="0"/>
              </a:spcAft>
              <a:defRPr/>
            </a:pPr>
            <a:r>
              <a:rPr lang="ru-RU" dirty="0" smtClean="0"/>
              <a:t> </a:t>
            </a:r>
            <a:r>
              <a:rPr lang="ru-RU" dirty="0" smtClean="0">
                <a:solidFill>
                  <a:srgbClr val="FF0000"/>
                </a:solidFill>
              </a:rPr>
              <a:t>обязательным Занятием крестьянской женщины зимой было прядение</a:t>
            </a:r>
            <a:endParaRPr lang="ru-RU" dirty="0">
              <a:solidFill>
                <a:srgbClr val="FF0000"/>
              </a:solidFill>
            </a:endParaRPr>
          </a:p>
        </p:txBody>
      </p:sp>
      <p:pic>
        <p:nvPicPr>
          <p:cNvPr id="80898" name="Содержимое 3" descr="0_27d20_817d4ecf_XL.jpg"/>
          <p:cNvPicPr>
            <a:picLocks noGrp="1" noChangeAspect="1"/>
          </p:cNvPicPr>
          <p:nvPr>
            <p:ph idx="1"/>
          </p:nvPr>
        </p:nvPicPr>
        <p:blipFill>
          <a:blip r:embed="rId3"/>
          <a:srcRect/>
          <a:stretch>
            <a:fillRect/>
          </a:stretch>
        </p:blipFill>
        <p:spPr>
          <a:xfrm>
            <a:off x="4786313" y="2143125"/>
            <a:ext cx="4176712" cy="4456113"/>
          </a:xfrm>
        </p:spPr>
      </p:pic>
      <p:pic>
        <p:nvPicPr>
          <p:cNvPr id="80899" name="Picture 3" descr="C:\Users\123\Desktop\NWsLz.jpg"/>
          <p:cNvPicPr>
            <a:picLocks noChangeAspect="1" noChangeArrowheads="1"/>
          </p:cNvPicPr>
          <p:nvPr/>
        </p:nvPicPr>
        <p:blipFill>
          <a:blip r:embed="rId4"/>
          <a:srcRect/>
          <a:stretch>
            <a:fillRect/>
          </a:stretch>
        </p:blipFill>
        <p:spPr bwMode="auto">
          <a:xfrm>
            <a:off x="214313" y="1760538"/>
            <a:ext cx="4429125" cy="3641725"/>
          </a:xfrm>
          <a:prstGeom prst="rect">
            <a:avLst/>
          </a:prstGeom>
          <a:noFill/>
          <a:ln w="9525">
            <a:noFill/>
            <a:miter lim="800000"/>
            <a:headEnd/>
            <a:tailEnd/>
          </a:ln>
        </p:spPr>
      </p:pic>
    </p:spTree>
  </p:cSld>
  <p:clrMapOvr>
    <a:masterClrMapping/>
  </p:clrMapOvr>
  <p:transition advTm="5132">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946" name="Содержимое 4" descr="37570_html_m24528f73.jpg"/>
          <p:cNvPicPr>
            <a:picLocks noGrp="1" noChangeAspect="1"/>
          </p:cNvPicPr>
          <p:nvPr>
            <p:ph idx="1"/>
          </p:nvPr>
        </p:nvPicPr>
        <p:blipFill>
          <a:blip r:embed="rId3"/>
          <a:srcRect/>
          <a:stretch>
            <a:fillRect/>
          </a:stretch>
        </p:blipFill>
        <p:spPr>
          <a:xfrm>
            <a:off x="755650" y="476250"/>
            <a:ext cx="7645400" cy="6038850"/>
          </a:xfrm>
        </p:spPr>
      </p:pic>
    </p:spTree>
  </p:cSld>
  <p:clrMapOvr>
    <a:masterClrMapping/>
  </p:clrMapOvr>
  <p:transition advTm="5179">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ru-RU" dirty="0" smtClean="0"/>
              <a:t> </a:t>
            </a:r>
            <a:r>
              <a:rPr lang="ru-RU" dirty="0" smtClean="0">
                <a:solidFill>
                  <a:srgbClr val="FF0000"/>
                </a:solidFill>
              </a:rPr>
              <a:t>мужчины на Руси  плели корзины и лапти</a:t>
            </a:r>
            <a:endParaRPr lang="ru-RU" dirty="0">
              <a:solidFill>
                <a:srgbClr val="FF0000"/>
              </a:solidFill>
            </a:endParaRPr>
          </a:p>
        </p:txBody>
      </p:sp>
      <p:sp>
        <p:nvSpPr>
          <p:cNvPr id="84994" name="Содержимое 2"/>
          <p:cNvSpPr>
            <a:spLocks noGrp="1"/>
          </p:cNvSpPr>
          <p:nvPr>
            <p:ph idx="1"/>
          </p:nvPr>
        </p:nvSpPr>
        <p:spPr>
          <a:xfrm>
            <a:off x="611188" y="1700213"/>
            <a:ext cx="7239000" cy="4846637"/>
          </a:xfrm>
        </p:spPr>
        <p:txBody>
          <a:bodyPr/>
          <a:lstStyle/>
          <a:p>
            <a:pPr eaLnBrk="1" hangingPunct="1"/>
            <a:endParaRPr lang="ru-RU" smtClean="0"/>
          </a:p>
        </p:txBody>
      </p:sp>
      <p:pic>
        <p:nvPicPr>
          <p:cNvPr id="84995" name="Picture 2" descr="C:\Users\123\Desktop\0506fd7725ccabfa0.jpg"/>
          <p:cNvPicPr>
            <a:picLocks noChangeAspect="1" noChangeArrowheads="1"/>
          </p:cNvPicPr>
          <p:nvPr/>
        </p:nvPicPr>
        <p:blipFill>
          <a:blip r:embed="rId3"/>
          <a:srcRect/>
          <a:stretch>
            <a:fillRect/>
          </a:stretch>
        </p:blipFill>
        <p:spPr bwMode="auto">
          <a:xfrm>
            <a:off x="4572000" y="1500188"/>
            <a:ext cx="4176713" cy="4968875"/>
          </a:xfrm>
          <a:prstGeom prst="rect">
            <a:avLst/>
          </a:prstGeom>
          <a:noFill/>
          <a:ln w="9525">
            <a:noFill/>
            <a:miter lim="800000"/>
            <a:headEnd/>
            <a:tailEnd/>
          </a:ln>
        </p:spPr>
      </p:pic>
      <p:pic>
        <p:nvPicPr>
          <p:cNvPr id="84996" name="Picture 4" descr="C:\Users\123\Desktop\1341840253_dsc_0886copy.jpg"/>
          <p:cNvPicPr>
            <a:picLocks noChangeAspect="1" noChangeArrowheads="1"/>
          </p:cNvPicPr>
          <p:nvPr/>
        </p:nvPicPr>
        <p:blipFill>
          <a:blip r:embed="rId4"/>
          <a:srcRect/>
          <a:stretch>
            <a:fillRect/>
          </a:stretch>
        </p:blipFill>
        <p:spPr bwMode="auto">
          <a:xfrm>
            <a:off x="468313" y="1557338"/>
            <a:ext cx="3167062" cy="5040312"/>
          </a:xfrm>
          <a:prstGeom prst="rect">
            <a:avLst/>
          </a:prstGeom>
          <a:noFill/>
          <a:ln w="9525">
            <a:noFill/>
            <a:miter lim="800000"/>
            <a:headEnd/>
            <a:tailEnd/>
          </a:ln>
        </p:spPr>
      </p:pic>
    </p:spTree>
  </p:cSld>
  <p:clrMapOvr>
    <a:masterClrMapping/>
  </p:clrMapOvr>
  <p:transition advTm="5038">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ru-RU" dirty="0" smtClean="0">
                <a:solidFill>
                  <a:srgbClr val="FF0000"/>
                </a:solidFill>
              </a:rPr>
              <a:t>Лапти - плетёная обувь из         лыка или бересты</a:t>
            </a:r>
            <a:endParaRPr lang="ru-RU" dirty="0">
              <a:solidFill>
                <a:srgbClr val="FF0000"/>
              </a:solidFill>
            </a:endParaRPr>
          </a:p>
        </p:txBody>
      </p:sp>
      <p:pic>
        <p:nvPicPr>
          <p:cNvPr id="87042" name="Содержимое 6" descr="_SAM6459.JPG"/>
          <p:cNvPicPr>
            <a:picLocks noGrp="1" noChangeAspect="1"/>
          </p:cNvPicPr>
          <p:nvPr>
            <p:ph idx="1"/>
          </p:nvPr>
        </p:nvPicPr>
        <p:blipFill>
          <a:blip r:embed="rId3"/>
          <a:srcRect/>
          <a:stretch>
            <a:fillRect/>
          </a:stretch>
        </p:blipFill>
        <p:spPr>
          <a:xfrm>
            <a:off x="3786188" y="1857375"/>
            <a:ext cx="5032375" cy="4529138"/>
          </a:xfrm>
        </p:spPr>
      </p:pic>
      <p:pic>
        <p:nvPicPr>
          <p:cNvPr id="87043" name="Picture 2" descr="C:\Users\123\Desktop\image006.jpg"/>
          <p:cNvPicPr>
            <a:picLocks noChangeAspect="1" noChangeArrowheads="1"/>
          </p:cNvPicPr>
          <p:nvPr/>
        </p:nvPicPr>
        <p:blipFill>
          <a:blip r:embed="rId4"/>
          <a:srcRect/>
          <a:stretch>
            <a:fillRect/>
          </a:stretch>
        </p:blipFill>
        <p:spPr bwMode="auto">
          <a:xfrm>
            <a:off x="357188" y="1785938"/>
            <a:ext cx="3000375" cy="3000375"/>
          </a:xfrm>
          <a:prstGeom prst="rect">
            <a:avLst/>
          </a:prstGeom>
          <a:noFill/>
          <a:ln w="9525">
            <a:noFill/>
            <a:miter lim="800000"/>
            <a:headEnd/>
            <a:tailEnd/>
          </a:ln>
        </p:spPr>
      </p:pic>
    </p:spTree>
  </p:cSld>
  <p:clrMapOvr>
    <a:masterClrMapping/>
  </p:clrMapOvr>
  <p:transition advTm="5117">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ru-RU" dirty="0" smtClean="0">
                <a:solidFill>
                  <a:srgbClr val="FF0000"/>
                </a:solidFill>
              </a:rPr>
              <a:t>Излюбленная одежда на Руси: рубахи да сарафаны</a:t>
            </a:r>
            <a:endParaRPr lang="ru-RU" dirty="0">
              <a:solidFill>
                <a:srgbClr val="FF0000"/>
              </a:solidFill>
            </a:endParaRPr>
          </a:p>
        </p:txBody>
      </p:sp>
      <p:pic>
        <p:nvPicPr>
          <p:cNvPr id="89090" name="Содержимое 3" descr="_jpg_1358329695.jpg"/>
          <p:cNvPicPr>
            <a:picLocks noGrp="1" noChangeAspect="1"/>
          </p:cNvPicPr>
          <p:nvPr>
            <p:ph idx="1"/>
          </p:nvPr>
        </p:nvPicPr>
        <p:blipFill>
          <a:blip r:embed="rId3"/>
          <a:srcRect/>
          <a:stretch>
            <a:fillRect/>
          </a:stretch>
        </p:blipFill>
        <p:spPr>
          <a:xfrm>
            <a:off x="5357813" y="2214563"/>
            <a:ext cx="3073400" cy="4221162"/>
          </a:xfrm>
        </p:spPr>
      </p:pic>
      <p:pic>
        <p:nvPicPr>
          <p:cNvPr id="89091" name="Picture 2" descr="C:\Users\123\Desktop\image008.jpg"/>
          <p:cNvPicPr>
            <a:picLocks noChangeAspect="1" noChangeArrowheads="1"/>
          </p:cNvPicPr>
          <p:nvPr/>
        </p:nvPicPr>
        <p:blipFill>
          <a:blip r:embed="rId4"/>
          <a:srcRect/>
          <a:stretch>
            <a:fillRect/>
          </a:stretch>
        </p:blipFill>
        <p:spPr bwMode="auto">
          <a:xfrm>
            <a:off x="250825" y="1628775"/>
            <a:ext cx="4681538" cy="4117975"/>
          </a:xfrm>
          <a:prstGeom prst="rect">
            <a:avLst/>
          </a:prstGeom>
          <a:noFill/>
          <a:ln w="9525">
            <a:noFill/>
            <a:miter lim="800000"/>
            <a:headEnd/>
            <a:tailEnd/>
          </a:ln>
        </p:spPr>
      </p:pic>
    </p:spTree>
  </p:cSld>
  <p:clrMapOvr>
    <a:masterClrMapping/>
  </p:clrMapOvr>
  <p:transition advTm="5273">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7410480" cy="1643074"/>
          </a:xfrm>
        </p:spPr>
        <p:txBody>
          <a:bodyPr>
            <a:normAutofit fontScale="90000"/>
          </a:bodyPr>
          <a:lstStyle/>
          <a:p>
            <a:pPr eaLnBrk="1" fontAlgn="auto" hangingPunct="1">
              <a:spcAft>
                <a:spcPts val="0"/>
              </a:spcAft>
              <a:defRPr/>
            </a:pPr>
            <a:r>
              <a:rPr lang="ru-RU" dirty="0" smtClean="0">
                <a:solidFill>
                  <a:srgbClr val="FF0000"/>
                </a:solidFill>
              </a:rPr>
              <a:t>Хороводами да Частушками веселил народ душу русскую…</a:t>
            </a:r>
            <a:endParaRPr lang="ru-RU" dirty="0">
              <a:solidFill>
                <a:srgbClr val="FF0000"/>
              </a:solidFill>
            </a:endParaRPr>
          </a:p>
        </p:txBody>
      </p:sp>
      <p:pic>
        <p:nvPicPr>
          <p:cNvPr id="91139" name="Picture 2" descr="C:\Users\123\Desktop\831845_3194-800x600.jpg"/>
          <p:cNvPicPr>
            <a:picLocks noChangeAspect="1" noChangeArrowheads="1"/>
          </p:cNvPicPr>
          <p:nvPr/>
        </p:nvPicPr>
        <p:blipFill>
          <a:blip r:embed="rId3"/>
          <a:srcRect/>
          <a:stretch>
            <a:fillRect/>
          </a:stretch>
        </p:blipFill>
        <p:spPr bwMode="auto">
          <a:xfrm>
            <a:off x="4429125" y="1928813"/>
            <a:ext cx="4464050" cy="3371850"/>
          </a:xfrm>
          <a:prstGeom prst="rect">
            <a:avLst/>
          </a:prstGeom>
          <a:noFill/>
          <a:ln w="9525">
            <a:noFill/>
            <a:miter lim="800000"/>
            <a:headEnd/>
            <a:tailEnd/>
          </a:ln>
        </p:spPr>
      </p:pic>
      <p:pic>
        <p:nvPicPr>
          <p:cNvPr id="91140" name="Picture 3" descr="C:\Users\123\Desktop\x-1.jpg"/>
          <p:cNvPicPr>
            <a:picLocks noChangeAspect="1" noChangeArrowheads="1"/>
          </p:cNvPicPr>
          <p:nvPr/>
        </p:nvPicPr>
        <p:blipFill>
          <a:blip r:embed="rId4"/>
          <a:srcRect/>
          <a:stretch>
            <a:fillRect/>
          </a:stretch>
        </p:blipFill>
        <p:spPr bwMode="auto">
          <a:xfrm>
            <a:off x="357188" y="2928938"/>
            <a:ext cx="3779837" cy="3586162"/>
          </a:xfrm>
          <a:prstGeom prst="rect">
            <a:avLst/>
          </a:prstGeom>
          <a:noFill/>
          <a:ln w="9525">
            <a:noFill/>
            <a:miter lim="800000"/>
            <a:headEnd/>
            <a:tailEnd/>
          </a:ln>
        </p:spPr>
      </p:pic>
    </p:spTree>
  </p:cSld>
  <p:clrMapOvr>
    <a:masterClrMapping/>
  </p:clrMapOvr>
  <p:transition advTm="4992">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Grp="1"/>
          </p:cNvSpPr>
          <p:nvPr>
            <p:ph type="title" idx="4294967295"/>
          </p:nvPr>
        </p:nvSpPr>
        <p:spPr bwMode="auto">
          <a:noFill/>
        </p:spPr>
        <p:txBody>
          <a:bodyPr wrap="square" numCol="1" compatLnSpc="1">
            <a:prstTxWarp prst="textNoShape">
              <a:avLst/>
            </a:prstTxWarp>
          </a:bodyPr>
          <a:lstStyle/>
          <a:p>
            <a:pPr algn="ctr"/>
            <a:r>
              <a:rPr lang="ru-RU" cap="none" smtClean="0">
                <a:ln>
                  <a:noFill/>
                </a:ln>
                <a:solidFill>
                  <a:srgbClr val="FF0000"/>
                </a:solidFill>
                <a:latin typeface="Arial" charset="0"/>
              </a:rPr>
              <a:t>Ставни на окнах</a:t>
            </a:r>
          </a:p>
        </p:txBody>
      </p:sp>
      <p:sp>
        <p:nvSpPr>
          <p:cNvPr id="19458" name="Rectangle 14"/>
          <p:cNvSpPr>
            <a:spLocks noGrp="1"/>
          </p:cNvSpPr>
          <p:nvPr>
            <p:ph sz="half" idx="4294967295"/>
          </p:nvPr>
        </p:nvSpPr>
        <p:spPr>
          <a:xfrm>
            <a:off x="468313" y="1628775"/>
            <a:ext cx="3543300" cy="4846638"/>
          </a:xfrm>
        </p:spPr>
        <p:txBody>
          <a:bodyPr/>
          <a:lstStyle/>
          <a:p>
            <a:endParaRPr lang="ru-RU" sz="2200" smtClean="0"/>
          </a:p>
        </p:txBody>
      </p:sp>
      <p:sp>
        <p:nvSpPr>
          <p:cNvPr id="19459" name="Rectangle 15"/>
          <p:cNvSpPr>
            <a:spLocks noGrp="1"/>
          </p:cNvSpPr>
          <p:nvPr>
            <p:ph sz="quarter" idx="4294967295"/>
          </p:nvPr>
        </p:nvSpPr>
        <p:spPr>
          <a:xfrm>
            <a:off x="4140200" y="1628775"/>
            <a:ext cx="3543300" cy="2346325"/>
          </a:xfrm>
        </p:spPr>
        <p:txBody>
          <a:bodyPr/>
          <a:lstStyle/>
          <a:p>
            <a:endParaRPr lang="ru-RU" sz="2000" smtClean="0"/>
          </a:p>
        </p:txBody>
      </p:sp>
      <p:sp>
        <p:nvSpPr>
          <p:cNvPr id="19460" name="Rectangle 16"/>
          <p:cNvSpPr>
            <a:spLocks noGrp="1"/>
          </p:cNvSpPr>
          <p:nvPr>
            <p:ph sz="quarter" idx="4294967295"/>
          </p:nvPr>
        </p:nvSpPr>
        <p:spPr>
          <a:xfrm>
            <a:off x="4140200" y="4076700"/>
            <a:ext cx="3543300" cy="2347913"/>
          </a:xfrm>
        </p:spPr>
        <p:txBody>
          <a:bodyPr/>
          <a:lstStyle/>
          <a:p>
            <a:endParaRPr lang="ru-RU" sz="2000" dirty="0" smtClean="0"/>
          </a:p>
        </p:txBody>
      </p:sp>
      <p:pic>
        <p:nvPicPr>
          <p:cNvPr id="19461" name="Picture 18" descr="prodam-mebel-pod-starinu_afe2-1382993634057717-6-big_18-23-43"/>
          <p:cNvPicPr>
            <a:picLocks noChangeAspect="1" noChangeArrowheads="1"/>
          </p:cNvPicPr>
          <p:nvPr/>
        </p:nvPicPr>
        <p:blipFill>
          <a:blip r:embed="rId3"/>
          <a:srcRect/>
          <a:stretch>
            <a:fillRect/>
          </a:stretch>
        </p:blipFill>
        <p:spPr bwMode="auto">
          <a:xfrm>
            <a:off x="4211638" y="4437063"/>
            <a:ext cx="3455987" cy="1944687"/>
          </a:xfrm>
          <a:prstGeom prst="rect">
            <a:avLst/>
          </a:prstGeom>
          <a:noFill/>
          <a:ln w="9525">
            <a:noFill/>
            <a:miter lim="800000"/>
            <a:headEnd/>
            <a:tailEnd/>
          </a:ln>
        </p:spPr>
      </p:pic>
      <p:pic>
        <p:nvPicPr>
          <p:cNvPr id="19462" name="Picture 20" descr="Omsk_m_10"/>
          <p:cNvPicPr>
            <a:picLocks noChangeAspect="1" noChangeArrowheads="1"/>
          </p:cNvPicPr>
          <p:nvPr/>
        </p:nvPicPr>
        <p:blipFill>
          <a:blip r:embed="rId4"/>
          <a:srcRect/>
          <a:stretch>
            <a:fillRect/>
          </a:stretch>
        </p:blipFill>
        <p:spPr bwMode="auto">
          <a:xfrm>
            <a:off x="755650" y="1700213"/>
            <a:ext cx="3227388" cy="4752975"/>
          </a:xfrm>
          <a:prstGeom prst="rect">
            <a:avLst/>
          </a:prstGeom>
          <a:noFill/>
          <a:ln w="9525">
            <a:noFill/>
            <a:miter lim="800000"/>
            <a:headEnd/>
            <a:tailEnd/>
          </a:ln>
        </p:spPr>
      </p:pic>
      <p:pic>
        <p:nvPicPr>
          <p:cNvPr id="19463" name="Picture 22" descr="33"/>
          <p:cNvPicPr>
            <a:picLocks noChangeAspect="1" noChangeArrowheads="1"/>
          </p:cNvPicPr>
          <p:nvPr/>
        </p:nvPicPr>
        <p:blipFill>
          <a:blip r:embed="rId5"/>
          <a:srcRect/>
          <a:stretch>
            <a:fillRect/>
          </a:stretch>
        </p:blipFill>
        <p:spPr bwMode="auto">
          <a:xfrm>
            <a:off x="4211638" y="1628775"/>
            <a:ext cx="3455987" cy="20875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lstStyle/>
          <a:p>
            <a:pPr eaLnBrk="1" fontAlgn="auto" hangingPunct="1">
              <a:spcAft>
                <a:spcPts val="0"/>
              </a:spcAft>
              <a:defRPr/>
            </a:pPr>
            <a:r>
              <a:rPr lang="ru-RU" dirty="0" smtClean="0">
                <a:solidFill>
                  <a:srgbClr val="FF0000"/>
                </a:solidFill>
              </a:rPr>
              <a:t>Спасибо за внимание</a:t>
            </a:r>
            <a:endParaRPr lang="ru-RU" dirty="0">
              <a:solidFill>
                <a:srgbClr val="FF0000"/>
              </a:solidFill>
            </a:endParaRPr>
          </a:p>
        </p:txBody>
      </p:sp>
      <p:sp>
        <p:nvSpPr>
          <p:cNvPr id="93186" name="Содержимое 2"/>
          <p:cNvSpPr>
            <a:spLocks noGrp="1"/>
          </p:cNvSpPr>
          <p:nvPr>
            <p:ph idx="1"/>
          </p:nvPr>
        </p:nvSpPr>
        <p:spPr/>
        <p:txBody>
          <a:bodyPr/>
          <a:lstStyle/>
          <a:p>
            <a:pPr eaLnBrk="1" hangingPunct="1"/>
            <a:endParaRPr lang="ru-RU" smtClean="0"/>
          </a:p>
        </p:txBody>
      </p:sp>
      <p:pic>
        <p:nvPicPr>
          <p:cNvPr id="93187" name="Picture 2" descr="C:\Users\123\Desktop\презентация изба\724242717.jpg"/>
          <p:cNvPicPr>
            <a:picLocks noChangeAspect="1" noChangeArrowheads="1"/>
          </p:cNvPicPr>
          <p:nvPr/>
        </p:nvPicPr>
        <p:blipFill>
          <a:blip r:embed="rId3"/>
          <a:srcRect/>
          <a:stretch>
            <a:fillRect/>
          </a:stretch>
        </p:blipFill>
        <p:spPr bwMode="auto">
          <a:xfrm>
            <a:off x="500063" y="1571625"/>
            <a:ext cx="8172450" cy="5040313"/>
          </a:xfrm>
          <a:prstGeom prst="rect">
            <a:avLst/>
          </a:prstGeom>
          <a:noFill/>
          <a:ln w="9525">
            <a:noFill/>
            <a:miter lim="800000"/>
            <a:headEnd/>
            <a:tailEnd/>
          </a:ln>
        </p:spPr>
      </p:pic>
    </p:spTree>
  </p:cSld>
  <p:clrMapOvr>
    <a:masterClrMapping/>
  </p:clrMapOvr>
  <p:transition advTm="5148">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401080" cy="1857388"/>
          </a:xfrm>
        </p:spPr>
        <p:txBody>
          <a:bodyPr>
            <a:normAutofit fontScale="90000"/>
          </a:bodyPr>
          <a:lstStyle/>
          <a:p>
            <a:pPr eaLnBrk="1" fontAlgn="auto" hangingPunct="1">
              <a:spcAft>
                <a:spcPts val="0"/>
              </a:spcAft>
              <a:defRPr/>
            </a:pPr>
            <a:r>
              <a:rPr lang="ru-RU" dirty="0" smtClean="0">
                <a:solidFill>
                  <a:srgbClr val="FF0000"/>
                </a:solidFill>
              </a:rPr>
              <a:t>Люди верили, что </a:t>
            </a:r>
            <a:br>
              <a:rPr lang="ru-RU" dirty="0" smtClean="0">
                <a:solidFill>
                  <a:srgbClr val="FF0000"/>
                </a:solidFill>
              </a:rPr>
            </a:br>
            <a:r>
              <a:rPr lang="ru-RU" dirty="0" smtClean="0">
                <a:solidFill>
                  <a:srgbClr val="FF0000"/>
                </a:solidFill>
              </a:rPr>
              <a:t>в каждой избе жил свой домовой – покровитель  дома</a:t>
            </a:r>
            <a:endParaRPr lang="ru-RU" dirty="0">
              <a:solidFill>
                <a:srgbClr val="FF0000"/>
              </a:solidFill>
            </a:endParaRPr>
          </a:p>
        </p:txBody>
      </p:sp>
      <p:pic>
        <p:nvPicPr>
          <p:cNvPr id="21506" name="Содержимое 3" descr="pred01_006.jpg"/>
          <p:cNvPicPr>
            <a:picLocks noGrp="1" noChangeAspect="1"/>
          </p:cNvPicPr>
          <p:nvPr>
            <p:ph idx="1"/>
          </p:nvPr>
        </p:nvPicPr>
        <p:blipFill>
          <a:blip r:embed="rId3"/>
          <a:srcRect/>
          <a:stretch>
            <a:fillRect/>
          </a:stretch>
        </p:blipFill>
        <p:spPr>
          <a:xfrm>
            <a:off x="1285875" y="2357438"/>
            <a:ext cx="6572250" cy="4240212"/>
          </a:xfrm>
        </p:spPr>
      </p:pic>
    </p:spTree>
  </p:cSld>
  <p:clrMapOvr>
    <a:masterClrMapping/>
  </p:clrMapOvr>
  <p:transition advTm="5148">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680200"/>
          </a:xfrm>
        </p:spPr>
        <p:txBody>
          <a:bodyPr>
            <a:normAutofit fontScale="90000"/>
          </a:bodyPr>
          <a:lstStyle/>
          <a:p>
            <a:pPr eaLnBrk="1" fontAlgn="auto" hangingPunct="1">
              <a:spcAft>
                <a:spcPts val="0"/>
              </a:spcAft>
              <a:defRPr/>
            </a:pPr>
            <a:r>
              <a:rPr lang="ru-RU" dirty="0" smtClean="0">
                <a:solidFill>
                  <a:srgbClr val="FF0000"/>
                </a:solidFill>
              </a:rPr>
              <a:t>В избе была одна комната- горница, она была и кухней и спальней.</a:t>
            </a:r>
            <a:endParaRPr lang="ru-RU" dirty="0">
              <a:solidFill>
                <a:srgbClr val="FF0000"/>
              </a:solidFill>
            </a:endParaRPr>
          </a:p>
        </p:txBody>
      </p:sp>
      <p:pic>
        <p:nvPicPr>
          <p:cNvPr id="23554" name="Содержимое 5" descr="muzej_6.jpg"/>
          <p:cNvPicPr>
            <a:picLocks noGrp="1" noChangeAspect="1"/>
          </p:cNvPicPr>
          <p:nvPr>
            <p:ph idx="1"/>
          </p:nvPr>
        </p:nvPicPr>
        <p:blipFill>
          <a:blip r:embed="rId3"/>
          <a:srcRect/>
          <a:stretch>
            <a:fillRect/>
          </a:stretch>
        </p:blipFill>
        <p:spPr>
          <a:xfrm>
            <a:off x="971550" y="2205038"/>
            <a:ext cx="6715125" cy="4311650"/>
          </a:xfrm>
        </p:spPr>
      </p:pic>
    </p:spTree>
  </p:cSld>
  <p:clrMapOvr>
    <a:masterClrMapping/>
  </p:clrMapOvr>
  <p:transition advTm="5132">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noChangeArrowheads="1"/>
          </p:cNvPicPr>
          <p:nvPr/>
        </p:nvPicPr>
        <p:blipFill>
          <a:blip r:embed="rId3"/>
          <a:srcRect/>
          <a:stretch>
            <a:fillRect/>
          </a:stretch>
        </p:blipFill>
        <p:spPr bwMode="auto">
          <a:xfrm>
            <a:off x="1295400" y="752475"/>
            <a:ext cx="6629400" cy="5013325"/>
          </a:xfrm>
          <a:prstGeom prst="rect">
            <a:avLst/>
          </a:prstGeom>
          <a:noFill/>
          <a:ln w="9525">
            <a:noFill/>
            <a:miter lim="800000"/>
            <a:headEnd/>
            <a:tailEnd/>
          </a:ln>
        </p:spPr>
      </p:pic>
    </p:spTree>
  </p:cSld>
  <p:clrMapOvr>
    <a:masterClrMapping/>
  </p:clrMapOvr>
  <p:transition advTm="5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842"/>
            <a:ext cx="7239000" cy="2342634"/>
          </a:xfrm>
        </p:spPr>
        <p:txBody>
          <a:bodyPr/>
          <a:lstStyle/>
          <a:p>
            <a:pPr eaLnBrk="1" fontAlgn="auto" hangingPunct="1">
              <a:spcAft>
                <a:spcPts val="0"/>
              </a:spcAft>
              <a:defRPr/>
            </a:pPr>
            <a:r>
              <a:rPr lang="ru-RU" sz="3200" dirty="0" smtClean="0">
                <a:solidFill>
                  <a:srgbClr val="FF0000"/>
                </a:solidFill>
              </a:rPr>
              <a:t>Мебель в русской избе: лавки, шкаф для посуды, да сундук, где хранили одежду</a:t>
            </a:r>
            <a:endParaRPr lang="ru-RU" sz="3200" dirty="0">
              <a:solidFill>
                <a:srgbClr val="FF0000"/>
              </a:solidFill>
            </a:endParaRPr>
          </a:p>
        </p:txBody>
      </p:sp>
      <p:pic>
        <p:nvPicPr>
          <p:cNvPr id="27650" name="Содержимое 5" descr="8a5hCHXP.jpg"/>
          <p:cNvPicPr>
            <a:picLocks noGrp="1" noChangeAspect="1"/>
          </p:cNvPicPr>
          <p:nvPr>
            <p:ph idx="1"/>
          </p:nvPr>
        </p:nvPicPr>
        <p:blipFill>
          <a:blip r:embed="rId3"/>
          <a:srcRect/>
          <a:stretch>
            <a:fillRect/>
          </a:stretch>
        </p:blipFill>
        <p:spPr>
          <a:xfrm>
            <a:off x="5072063" y="4500563"/>
            <a:ext cx="3548062" cy="2143125"/>
          </a:xfrm>
        </p:spPr>
      </p:pic>
      <p:pic>
        <p:nvPicPr>
          <p:cNvPr id="27651" name="Picture 2" descr="C:\Users\123\Desktop\97338161_73830487_krest.jpg"/>
          <p:cNvPicPr>
            <a:picLocks noChangeAspect="1" noChangeArrowheads="1"/>
          </p:cNvPicPr>
          <p:nvPr/>
        </p:nvPicPr>
        <p:blipFill>
          <a:blip r:embed="rId4"/>
          <a:srcRect/>
          <a:stretch>
            <a:fillRect/>
          </a:stretch>
        </p:blipFill>
        <p:spPr bwMode="auto">
          <a:xfrm>
            <a:off x="1571625" y="1554163"/>
            <a:ext cx="6000750" cy="2755900"/>
          </a:xfrm>
          <a:prstGeom prst="rect">
            <a:avLst/>
          </a:prstGeom>
          <a:noFill/>
          <a:ln w="9525">
            <a:noFill/>
            <a:miter lim="800000"/>
            <a:headEnd/>
            <a:tailEnd/>
          </a:ln>
        </p:spPr>
      </p:pic>
      <p:pic>
        <p:nvPicPr>
          <p:cNvPr id="27652" name="Picture 3" descr="C:\Users\123\Desktop\i_rusk_s.jpg"/>
          <p:cNvPicPr>
            <a:picLocks noChangeAspect="1" noChangeArrowheads="1"/>
          </p:cNvPicPr>
          <p:nvPr/>
        </p:nvPicPr>
        <p:blipFill>
          <a:blip r:embed="rId5"/>
          <a:srcRect/>
          <a:stretch>
            <a:fillRect/>
          </a:stretch>
        </p:blipFill>
        <p:spPr bwMode="auto">
          <a:xfrm>
            <a:off x="642938" y="4572000"/>
            <a:ext cx="3714750" cy="2058988"/>
          </a:xfrm>
          <a:prstGeom prst="rect">
            <a:avLst/>
          </a:prstGeom>
          <a:noFill/>
          <a:ln w="9525">
            <a:noFill/>
            <a:miter lim="800000"/>
            <a:headEnd/>
            <a:tailEnd/>
          </a:ln>
        </p:spPr>
      </p:pic>
    </p:spTree>
  </p:cSld>
  <p:clrMapOvr>
    <a:masterClrMapping/>
  </p:clrMapOvr>
  <p:transition advTm="5382">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537324"/>
          </a:xfrm>
        </p:spPr>
        <p:txBody>
          <a:bodyPr>
            <a:normAutofit fontScale="90000"/>
          </a:bodyPr>
          <a:lstStyle/>
          <a:p>
            <a:pPr eaLnBrk="1" fontAlgn="auto" hangingPunct="1">
              <a:spcAft>
                <a:spcPts val="0"/>
              </a:spcAft>
              <a:defRPr/>
            </a:pPr>
            <a:r>
              <a:rPr lang="ru-RU" dirty="0" smtClean="0">
                <a:solidFill>
                  <a:srgbClr val="FF0000"/>
                </a:solidFill>
              </a:rPr>
              <a:t>В каждой горнице был красный угол с иконами и лампадой</a:t>
            </a:r>
            <a:endParaRPr lang="ru-RU" dirty="0">
              <a:solidFill>
                <a:srgbClr val="FF0000"/>
              </a:solidFill>
            </a:endParaRPr>
          </a:p>
        </p:txBody>
      </p:sp>
      <p:pic>
        <p:nvPicPr>
          <p:cNvPr id="29698" name="Содержимое 6" descr="krasnyjugol01.jpg"/>
          <p:cNvPicPr>
            <a:picLocks noGrp="1" noChangeAspect="1"/>
          </p:cNvPicPr>
          <p:nvPr>
            <p:ph idx="1"/>
          </p:nvPr>
        </p:nvPicPr>
        <p:blipFill>
          <a:blip r:embed="rId3"/>
          <a:srcRect/>
          <a:stretch>
            <a:fillRect/>
          </a:stretch>
        </p:blipFill>
        <p:spPr>
          <a:xfrm>
            <a:off x="1285875" y="2000250"/>
            <a:ext cx="6643688" cy="4659313"/>
          </a:xfrm>
        </p:spPr>
      </p:pic>
    </p:spTree>
  </p:cSld>
  <p:clrMapOvr>
    <a:masterClrMapping/>
  </p:clrMapOvr>
  <p:transition advTm="5678">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767</TotalTime>
  <Words>1551</Words>
  <Application>Microsoft Office PowerPoint</Application>
  <PresentationFormat>Экран (4:3)</PresentationFormat>
  <Paragraphs>102</Paragraphs>
  <Slides>40</Slides>
  <Notes>40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Изящная</vt:lpstr>
      <vt:lpstr>«русская изба»</vt:lpstr>
      <vt:lpstr>Русская изба - замечательный памятник  архитектуры. </vt:lpstr>
      <vt:lpstr>Презентация PowerPoint</vt:lpstr>
      <vt:lpstr>Ставни на окнах</vt:lpstr>
      <vt:lpstr>Люди верили, что  в каждой избе жил свой домовой – покровитель  дома</vt:lpstr>
      <vt:lpstr>В избе была одна комната- горница, она была и кухней и спальней.</vt:lpstr>
      <vt:lpstr>Презентация PowerPoint</vt:lpstr>
      <vt:lpstr>Мебель в русской избе: лавки, шкаф для посуды, да сундук, где хранили одежду</vt:lpstr>
      <vt:lpstr>В каждой горнице был красный угол с иконами и лампадой</vt:lpstr>
      <vt:lpstr>Презентация PowerPoint</vt:lpstr>
      <vt:lpstr>Презентация PowerPoint</vt:lpstr>
      <vt:lpstr>В каждой избе была печь, она не только обогревала избу, В ней пекли  хлеб готовили еду.</vt:lpstr>
      <vt:lpstr>ПЕЧЬ</vt:lpstr>
      <vt:lpstr>Кочерга - предмет для печи, которым распределяли дрова </vt:lpstr>
      <vt:lpstr>УХВАТ ИЛИ РОГАЧ –использовали для того, чтобы достать из печи на стол   чугунок с горячей едой </vt:lpstr>
      <vt:lpstr>Презентация PowerPoint</vt:lpstr>
      <vt:lpstr>Загадка: </vt:lpstr>
      <vt:lpstr>СТОЛ занимал в доме важное место и служил для ежедневной или праздничной трапезы. </vt:lpstr>
      <vt:lpstr>Презентация PowerPoint</vt:lpstr>
      <vt:lpstr>Самовар</vt:lpstr>
      <vt:lpstr>Самовар был предметом роскоши , а так же предметом первой необходимости</vt:lpstr>
      <vt:lpstr>Готовили пищу в чугунах, чай пили из самовара</vt:lpstr>
      <vt:lpstr>Воду для самовара приносили вёдрами, при этом использовали коромысло</vt:lpstr>
      <vt:lpstr>Посуда</vt:lpstr>
      <vt:lpstr>Горшки, кринки, миски</vt:lpstr>
      <vt:lpstr>Презентация PowerPoint</vt:lpstr>
      <vt:lpstr>Ложка</vt:lpstr>
      <vt:lpstr>Предметы русского быта</vt:lpstr>
      <vt:lpstr>Презентация PowerPoint</vt:lpstr>
      <vt:lpstr>Для глажки белья использовали рубель, позже чугунные утюги</vt:lpstr>
      <vt:lpstr>Утюг</vt:lpstr>
      <vt:lpstr>Презентация PowerPoint</vt:lpstr>
      <vt:lpstr>Рядом с печкой был закут - бабий угол, для рукоделия и приготовления пищи</vt:lpstr>
      <vt:lpstr> обязательным Занятием крестьянской женщины зимой было прядение</vt:lpstr>
      <vt:lpstr>Презентация PowerPoint</vt:lpstr>
      <vt:lpstr> мужчины на Руси  плели корзины и лапти</vt:lpstr>
      <vt:lpstr>Лапти - плетёная обувь из         лыка или бересты</vt:lpstr>
      <vt:lpstr>Излюбленная одежда на Руси: рубахи да сарафаны</vt:lpstr>
      <vt:lpstr>Хороводами да Частушками веселил народ душу русскую…</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«Быт Русской избы»</dc:title>
  <dc:creator>123</dc:creator>
  <cp:lastModifiedBy>ss</cp:lastModifiedBy>
  <cp:revision>74</cp:revision>
  <dcterms:created xsi:type="dcterms:W3CDTF">2014-01-16T19:46:03Z</dcterms:created>
  <dcterms:modified xsi:type="dcterms:W3CDTF">2019-04-08T09:27:51Z</dcterms:modified>
</cp:coreProperties>
</file>