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9" r:id="rId4"/>
    <p:sldId id="263" r:id="rId5"/>
    <p:sldId id="264" r:id="rId6"/>
    <p:sldId id="265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A921B6-689F-42AE-8470-E386171742B2}">
          <p14:sldIdLst>
            <p14:sldId id="256"/>
            <p14:sldId id="258"/>
            <p14:sldId id="269"/>
            <p14:sldId id="263"/>
            <p14:sldId id="264"/>
            <p14:sldId id="265"/>
            <p14:sldId id="268"/>
            <p14:sldId id="270"/>
          </p14:sldIdLst>
        </p14:section>
        <p14:section name="Раздел без заголовка" id="{869DA495-860D-4EAF-93E4-9D849982A5E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66"/>
    <a:srgbClr val="77E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EFA1E-814B-449B-81DC-DDF77378A244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70FC8-74FE-4981-832B-FD8AEE5E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385E-0360-46C7-ABE0-36A28F3AB693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C0B53-5243-4686-8C43-1FE2D875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.ru/png-3236cd/" TargetMode="External"/><Relationship Id="rId2" Type="http://schemas.openxmlformats.org/officeDocument/2006/relationships/hyperlink" Target="https://tenor.com/es/ver/sun-waving-hi-hello-smiles-gif-153022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png.ru/download/36877" TargetMode="External"/><Relationship Id="rId5" Type="http://schemas.openxmlformats.org/officeDocument/2006/relationships/hyperlink" Target="https://yandex.uz/collections/card/59a947dd9f759a00b413a4c5/" TargetMode="External"/><Relationship Id="rId4" Type="http://schemas.openxmlformats.org/officeDocument/2006/relationships/hyperlink" Target="https://sun9-56.userapi.com/c852228/v852228749/1a0778/ZF1WIj0tEDk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o.ru/person/18870/photos/33658" TargetMode="External"/><Relationship Id="rId7" Type="http://schemas.openxmlformats.org/officeDocument/2006/relationships/hyperlink" Target="https://www.pngarts.com/explore/tag/coin" TargetMode="External"/><Relationship Id="rId2" Type="http://schemas.openxmlformats.org/officeDocument/2006/relationships/hyperlink" Target="https://priceguard.ru/offer/ozon-339216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ntr-divo.ru/vesennie-kanikuly-dlya-detej-v-divo-na-ul-avtomehanicheskaya/" TargetMode="External"/><Relationship Id="rId5" Type="http://schemas.openxmlformats.org/officeDocument/2006/relationships/hyperlink" Target="https://enibook.livejournal.com/2964456.html" TargetMode="External"/><Relationship Id="rId4" Type="http://schemas.openxmlformats.org/officeDocument/2006/relationships/hyperlink" Target="https://www.labirint.ru/screenshot/goods/499980/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643050"/>
            <a:ext cx="9001156" cy="23574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9966"/>
                </a:solidFill>
                <a:latin typeface="Impact" pitchFamily="34" charset="0"/>
              </a:rPr>
              <a:t>Методическая разработка организованной образовательной деятельности по художественно-эстетическому развитию     детей 6-7 лет</a:t>
            </a:r>
            <a:r>
              <a:rPr lang="ru-RU" sz="3600" dirty="0" smtClean="0">
                <a:solidFill>
                  <a:srgbClr val="339966"/>
                </a:solidFill>
                <a:latin typeface="Impact" pitchFamily="34" charset="0"/>
              </a:rPr>
              <a:t/>
            </a:r>
            <a:br>
              <a:rPr lang="ru-RU" sz="3600" dirty="0" smtClean="0">
                <a:solidFill>
                  <a:srgbClr val="339966"/>
                </a:solidFill>
                <a:latin typeface="Impact" pitchFamily="34" charset="0"/>
              </a:rPr>
            </a:br>
            <a:r>
              <a:rPr lang="ru-RU" b="1" dirty="0" smtClean="0">
                <a:solidFill>
                  <a:srgbClr val="339966"/>
                </a:solidFill>
                <a:latin typeface="Impact" pitchFamily="34" charset="0"/>
              </a:rPr>
              <a:t>«Плохой поступок к хорошему не приведет»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000504"/>
            <a:ext cx="9001156" cy="17526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(М.Зощенко «Леля и </a:t>
            </a:r>
            <a:r>
              <a:rPr lang="ru-RU" sz="3000" dirty="0" err="1" smtClean="0">
                <a:solidFill>
                  <a:schemeClr val="tx1"/>
                </a:solidFill>
              </a:rPr>
              <a:t>Минька</a:t>
            </a:r>
            <a:r>
              <a:rPr lang="ru-RU" sz="3000" dirty="0" smtClean="0">
                <a:solidFill>
                  <a:schemeClr val="tx1"/>
                </a:solidFill>
              </a:rPr>
              <a:t> «Бабушкин подарок»».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Технология продуктивного чтения – слушания )</a:t>
            </a: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857752" y="5091840"/>
            <a:ext cx="42862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121»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Логунова Ирина Сергеевна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Жук Светлана Александровна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Салангина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Наталья Викторовна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78-5-389-09992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513" y="10365"/>
            <a:ext cx="5214974" cy="6837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1857364"/>
            <a:ext cx="5972188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6600"/>
                </a:solidFill>
                <a:latin typeface="Impact" pitchFamily="34" charset="0"/>
              </a:rPr>
              <a:t>Михаил</a:t>
            </a:r>
            <a:br>
              <a:rPr lang="ru-RU" sz="4800" dirty="0" smtClean="0">
                <a:solidFill>
                  <a:srgbClr val="006600"/>
                </a:solidFill>
                <a:latin typeface="Impact" pitchFamily="34" charset="0"/>
              </a:rPr>
            </a:br>
            <a:r>
              <a:rPr lang="ru-RU" sz="4800" dirty="0" smtClean="0">
                <a:solidFill>
                  <a:srgbClr val="006600"/>
                </a:solidFill>
                <a:latin typeface="Impact" pitchFamily="34" charset="0"/>
              </a:rPr>
              <a:t>Михайлович </a:t>
            </a:r>
            <a:br>
              <a:rPr lang="ru-RU" sz="4800" dirty="0" smtClean="0">
                <a:solidFill>
                  <a:srgbClr val="006600"/>
                </a:solidFill>
                <a:latin typeface="Impact" pitchFamily="34" charset="0"/>
              </a:rPr>
            </a:br>
            <a:r>
              <a:rPr lang="ru-RU" sz="4800" dirty="0" smtClean="0">
                <a:solidFill>
                  <a:srgbClr val="006600"/>
                </a:solidFill>
                <a:latin typeface="Impact" pitchFamily="34" charset="0"/>
              </a:rPr>
              <a:t>Зощенко</a:t>
            </a:r>
            <a:endParaRPr lang="ru-RU" sz="4800" dirty="0">
              <a:solidFill>
                <a:srgbClr val="0066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42852"/>
            <a:ext cx="4857784" cy="6522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0022947272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9762"/>
            <a:ext cx="9144000" cy="437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_c56232557f026cfe845e5f275fe261e7_1402155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8830"/>
            <a:ext cx="5429288" cy="684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6600"/>
                </a:solidFill>
                <a:latin typeface="Impact" pitchFamily="34" charset="0"/>
              </a:rPr>
              <a:t>Физминутка</a:t>
            </a:r>
            <a:endParaRPr lang="ru-RU" sz="6000" dirty="0">
              <a:solidFill>
                <a:srgbClr val="006600"/>
              </a:solidFill>
              <a:latin typeface="Impact" pitchFamily="34" charset="0"/>
            </a:endParaRPr>
          </a:p>
        </p:txBody>
      </p:sp>
      <p:pic>
        <p:nvPicPr>
          <p:cNvPr id="12" name="Содержимое 11" descr="cb092e51b5ac46f8cce688185ab74370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57232"/>
            <a:ext cx="9001156" cy="6414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Список литературы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786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1)Зощенко </a:t>
            </a:r>
            <a:r>
              <a:rPr lang="ru-RU" sz="2400" dirty="0"/>
              <a:t>М. Веселые рассказы для детей. Художественная литература. – М:.Издательство АСТ,2019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2)</a:t>
            </a:r>
            <a:r>
              <a:rPr lang="en-US" sz="2400" dirty="0" smtClean="0"/>
              <a:t>[</a:t>
            </a:r>
            <a:r>
              <a:rPr lang="ru-RU" sz="2400" dirty="0" smtClean="0"/>
              <a:t>Электронный ресурс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2"/>
              </a:rPr>
              <a:t>https://tenor.com/es/ver/sun-waving-hi-hello-smiles-gif-15302254</a:t>
            </a:r>
            <a:r>
              <a:rPr lang="ru-RU" sz="2400" dirty="0" smtClean="0"/>
              <a:t> (Дата обращения 17.11.2019)</a:t>
            </a:r>
          </a:p>
          <a:p>
            <a:pPr marL="0" indent="0">
              <a:buNone/>
            </a:pPr>
            <a:r>
              <a:rPr lang="ru-RU" sz="2400" dirty="0" smtClean="0"/>
              <a:t>3)</a:t>
            </a:r>
            <a:r>
              <a:rPr lang="en-US" sz="2400" dirty="0" smtClean="0"/>
              <a:t>[</a:t>
            </a:r>
            <a:r>
              <a:rPr lang="ru-RU" sz="2400" dirty="0" smtClean="0"/>
              <a:t>Электронный ресурс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3"/>
              </a:rPr>
              <a:t>https://www.freepng.ru/png-3236cd/</a:t>
            </a:r>
            <a:r>
              <a:rPr lang="ru-RU" sz="2400" dirty="0" smtClean="0"/>
              <a:t> (Дата обращения 17.11.2019)</a:t>
            </a:r>
          </a:p>
          <a:p>
            <a:pPr marL="0" indent="0">
              <a:buNone/>
            </a:pPr>
            <a:r>
              <a:rPr lang="ru-RU" sz="2400" dirty="0" smtClean="0"/>
              <a:t>4)</a:t>
            </a:r>
            <a:r>
              <a:rPr lang="en-US" sz="2400" dirty="0" smtClean="0"/>
              <a:t>[</a:t>
            </a:r>
            <a:r>
              <a:rPr lang="ru-RU" sz="2400" dirty="0" smtClean="0"/>
              <a:t>Электронный ресурс</a:t>
            </a:r>
            <a:r>
              <a:rPr lang="en-US" sz="2400" dirty="0" smtClean="0"/>
              <a:t>] </a:t>
            </a:r>
            <a:r>
              <a:rPr lang="en-US" sz="2400" dirty="0" smtClean="0">
                <a:hlinkClick r:id="rId4"/>
              </a:rPr>
              <a:t>https://sun9-56.userapi.com/c852228/v852228749/1a0778/ZF1WIj0tEDk.jpg</a:t>
            </a:r>
            <a:r>
              <a:rPr lang="ru-RU" sz="2400" dirty="0" smtClean="0"/>
              <a:t>  (Дата обращения 17.11.2019)</a:t>
            </a:r>
          </a:p>
          <a:p>
            <a:pPr marL="0" indent="0">
              <a:buNone/>
            </a:pPr>
            <a:r>
              <a:rPr lang="ru-RU" sz="2400" dirty="0" smtClean="0"/>
              <a:t>5)</a:t>
            </a:r>
            <a:r>
              <a:rPr lang="en-US" sz="2400" dirty="0" smtClean="0"/>
              <a:t>[</a:t>
            </a:r>
            <a:r>
              <a:rPr lang="ru-RU" sz="2400" dirty="0" smtClean="0"/>
              <a:t>Электронный ресурс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5"/>
              </a:rPr>
              <a:t>https://yandex.uz/collections/card/59a947dd9f759a00b413a4c5/</a:t>
            </a:r>
            <a:r>
              <a:rPr lang="ru-RU" sz="2400" dirty="0" smtClean="0"/>
              <a:t> (Дата обращения 17.11.2019)</a:t>
            </a:r>
          </a:p>
          <a:p>
            <a:pPr>
              <a:buNone/>
            </a:pPr>
            <a:r>
              <a:rPr lang="ru-RU" sz="2400" dirty="0" smtClean="0"/>
              <a:t>6)</a:t>
            </a:r>
            <a:r>
              <a:rPr lang="en-US" sz="2400" dirty="0" smtClean="0"/>
              <a:t>[</a:t>
            </a:r>
            <a:r>
              <a:rPr lang="ru-RU" sz="2400" dirty="0" smtClean="0"/>
              <a:t>Электронный ресурс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6"/>
              </a:rPr>
              <a:t>https://imgpng.ru/download/36877</a:t>
            </a:r>
            <a:r>
              <a:rPr lang="ru-RU" sz="2400" dirty="0" smtClean="0"/>
              <a:t> (Дата обращения 17.11.2019)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2800" dirty="0">
                <a:solidFill>
                  <a:prstClr val="black"/>
                </a:solidFill>
              </a:rPr>
              <a:t>7)</a:t>
            </a:r>
            <a:r>
              <a:rPr lang="en-US" sz="2800" dirty="0">
                <a:solidFill>
                  <a:prstClr val="black"/>
                </a:solidFill>
              </a:rPr>
              <a:t>[</a:t>
            </a:r>
            <a:r>
              <a:rPr lang="ru-RU" sz="2800" dirty="0">
                <a:solidFill>
                  <a:prstClr val="black"/>
                </a:solidFill>
              </a:rPr>
              <a:t>Электронный ресурс</a:t>
            </a:r>
            <a:r>
              <a:rPr lang="en-US" sz="2800" dirty="0">
                <a:solidFill>
                  <a:prstClr val="black"/>
                </a:solidFill>
              </a:rPr>
              <a:t>]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hlinkClick r:id="rId2"/>
              </a:rPr>
              <a:t>https://priceguard.ru/offer/ozon-33921607</a:t>
            </a:r>
            <a:r>
              <a:rPr lang="ru-RU" sz="2800" dirty="0">
                <a:solidFill>
                  <a:prstClr val="black"/>
                </a:solidFill>
              </a:rPr>
              <a:t> (Дата обращения 17.11.2019)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2800" dirty="0">
                <a:solidFill>
                  <a:prstClr val="black"/>
                </a:solidFill>
              </a:rPr>
              <a:t>8)</a:t>
            </a:r>
            <a:r>
              <a:rPr lang="en-US" sz="2800" dirty="0">
                <a:solidFill>
                  <a:prstClr val="black"/>
                </a:solidFill>
              </a:rPr>
              <a:t>[</a:t>
            </a:r>
            <a:r>
              <a:rPr lang="ru-RU" sz="2800" dirty="0">
                <a:solidFill>
                  <a:prstClr val="black"/>
                </a:solidFill>
              </a:rPr>
              <a:t>Электронный ресурс</a:t>
            </a:r>
            <a:r>
              <a:rPr lang="en-US" sz="2800" dirty="0">
                <a:solidFill>
                  <a:prstClr val="black"/>
                </a:solidFill>
              </a:rPr>
              <a:t>]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https://www.kino.ru/person/18870/photos/33658</a:t>
            </a:r>
            <a:r>
              <a:rPr lang="ru-RU" sz="2800" dirty="0">
                <a:solidFill>
                  <a:prstClr val="black"/>
                </a:solidFill>
              </a:rPr>
              <a:t>  (Дата обращения 17.11.2019)</a:t>
            </a:r>
          </a:p>
          <a:p>
            <a:pPr lvl="0">
              <a:buNone/>
            </a:pPr>
            <a:r>
              <a:rPr lang="ru-RU" sz="2800" dirty="0">
                <a:solidFill>
                  <a:prstClr val="black"/>
                </a:solidFill>
              </a:rPr>
              <a:t>9)</a:t>
            </a:r>
            <a:r>
              <a:rPr lang="en-US" sz="2800" dirty="0">
                <a:solidFill>
                  <a:prstClr val="black"/>
                </a:solidFill>
              </a:rPr>
              <a:t>[</a:t>
            </a:r>
            <a:r>
              <a:rPr lang="ru-RU" sz="2800" dirty="0">
                <a:solidFill>
                  <a:prstClr val="black"/>
                </a:solidFill>
              </a:rPr>
              <a:t>Электронный ресурс</a:t>
            </a:r>
            <a:r>
              <a:rPr lang="en-US" sz="2800" dirty="0">
                <a:solidFill>
                  <a:prstClr val="black"/>
                </a:solidFill>
              </a:rPr>
              <a:t>] </a:t>
            </a:r>
            <a:r>
              <a:rPr lang="en-US" sz="2800" dirty="0">
                <a:solidFill>
                  <a:prstClr val="black"/>
                </a:solidFill>
                <a:hlinkClick r:id="rId4"/>
              </a:rPr>
              <a:t>https://www.labirint.ru/screenshot/goods/499980/12/</a:t>
            </a:r>
            <a:r>
              <a:rPr lang="ru-RU" sz="2800" dirty="0">
                <a:solidFill>
                  <a:prstClr val="black"/>
                </a:solidFill>
              </a:rPr>
              <a:t> (Дата обращения 17.11.2019)</a:t>
            </a:r>
          </a:p>
          <a:p>
            <a:pPr lvl="0">
              <a:buNone/>
            </a:pPr>
            <a:r>
              <a:rPr lang="ru-RU" sz="2800" dirty="0">
                <a:solidFill>
                  <a:prstClr val="black"/>
                </a:solidFill>
              </a:rPr>
              <a:t>10)</a:t>
            </a:r>
            <a:r>
              <a:rPr lang="en-US" sz="2800" dirty="0">
                <a:solidFill>
                  <a:prstClr val="black"/>
                </a:solidFill>
              </a:rPr>
              <a:t>[</a:t>
            </a:r>
            <a:r>
              <a:rPr lang="ru-RU" sz="2800" dirty="0">
                <a:solidFill>
                  <a:prstClr val="black"/>
                </a:solidFill>
              </a:rPr>
              <a:t>Электронный ресурс</a:t>
            </a:r>
            <a:r>
              <a:rPr lang="en-US" sz="2800" dirty="0">
                <a:solidFill>
                  <a:prstClr val="black"/>
                </a:solidFill>
              </a:rPr>
              <a:t>] </a:t>
            </a:r>
            <a:r>
              <a:rPr lang="en-US" sz="2800" dirty="0">
                <a:solidFill>
                  <a:prstClr val="black"/>
                </a:solidFill>
                <a:hlinkClick r:id="rId5"/>
              </a:rPr>
              <a:t>https://enibook.livejournal.com/2964456.html</a:t>
            </a:r>
            <a:r>
              <a:rPr lang="ru-RU" sz="2800" dirty="0">
                <a:solidFill>
                  <a:prstClr val="black"/>
                </a:solidFill>
              </a:rPr>
              <a:t> (Дата обращения 17.11.2019)</a:t>
            </a:r>
          </a:p>
          <a:p>
            <a:pPr lvl="0">
              <a:buNone/>
            </a:pPr>
            <a:r>
              <a:rPr lang="ru-RU" sz="2800" dirty="0">
                <a:solidFill>
                  <a:prstClr val="black"/>
                </a:solidFill>
              </a:rPr>
              <a:t>11)</a:t>
            </a:r>
            <a:r>
              <a:rPr lang="en-US" sz="2800" dirty="0">
                <a:solidFill>
                  <a:prstClr val="black"/>
                </a:solidFill>
              </a:rPr>
              <a:t>[</a:t>
            </a:r>
            <a:r>
              <a:rPr lang="ru-RU" sz="2800" dirty="0">
                <a:solidFill>
                  <a:prstClr val="black"/>
                </a:solidFill>
              </a:rPr>
              <a:t>Электронный ресурс</a:t>
            </a:r>
            <a:r>
              <a:rPr lang="en-US" sz="2800" dirty="0">
                <a:solidFill>
                  <a:prstClr val="black"/>
                </a:solidFill>
              </a:rPr>
              <a:t>] </a:t>
            </a:r>
            <a:r>
              <a:rPr lang="en-US" sz="2800" dirty="0">
                <a:solidFill>
                  <a:prstClr val="black"/>
                </a:solidFill>
                <a:hlinkClick r:id="rId6"/>
              </a:rPr>
              <a:t>http://centr-divo.ru/vesennie-kanikuly-dlya-detej-v-divo-na-ul-avtomehanicheskaya/</a:t>
            </a:r>
            <a:r>
              <a:rPr lang="ru-RU" sz="2800" dirty="0">
                <a:solidFill>
                  <a:prstClr val="black"/>
                </a:solidFill>
              </a:rPr>
              <a:t> (Дата обращения 17.11.2019)</a:t>
            </a:r>
          </a:p>
          <a:p>
            <a:pPr lvl="0">
              <a:buNone/>
            </a:pPr>
            <a:r>
              <a:rPr lang="ru-RU" sz="2800" dirty="0">
                <a:solidFill>
                  <a:prstClr val="black"/>
                </a:solidFill>
              </a:rPr>
              <a:t>12)</a:t>
            </a:r>
            <a:r>
              <a:rPr lang="en-US" sz="2800" dirty="0">
                <a:solidFill>
                  <a:prstClr val="black"/>
                </a:solidFill>
              </a:rPr>
              <a:t>[</a:t>
            </a:r>
            <a:r>
              <a:rPr lang="ru-RU" sz="2800" dirty="0">
                <a:solidFill>
                  <a:prstClr val="black"/>
                </a:solidFill>
              </a:rPr>
              <a:t>Электронный ресурс</a:t>
            </a:r>
            <a:r>
              <a:rPr lang="en-US" sz="2800" dirty="0">
                <a:solidFill>
                  <a:prstClr val="black"/>
                </a:solidFill>
              </a:rPr>
              <a:t>]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hlinkClick r:id="rId7"/>
              </a:rPr>
              <a:t>https://www.pngarts.com/explore/tag/coin</a:t>
            </a:r>
            <a:r>
              <a:rPr lang="ru-RU" sz="2800" dirty="0">
                <a:solidFill>
                  <a:prstClr val="black"/>
                </a:solidFill>
              </a:rPr>
              <a:t> (Дата обращения 17.11.2019)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298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222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Тема Office</vt:lpstr>
      <vt:lpstr>Методическая разработка организованной образовательной деятельности по художественно-эстетическому развитию     детей 6-7 лет «Плохой поступок к хорошему не приведет»  </vt:lpstr>
      <vt:lpstr>Презентация PowerPoint</vt:lpstr>
      <vt:lpstr>Михаил Михайлович  Зощенко</vt:lpstr>
      <vt:lpstr>Презентация PowerPoint</vt:lpstr>
      <vt:lpstr>Презентация PowerPoint</vt:lpstr>
      <vt:lpstr>Физминутка</vt:lpstr>
      <vt:lpstr>Список литературы  </vt:lpstr>
      <vt:lpstr>Список литературы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художественной литературы для детей подготовительной группы</dc:title>
  <dc:creator>Сергей</dc:creator>
  <cp:lastModifiedBy>Пользователь Windows</cp:lastModifiedBy>
  <cp:revision>35</cp:revision>
  <dcterms:created xsi:type="dcterms:W3CDTF">2019-11-03T11:18:44Z</dcterms:created>
  <dcterms:modified xsi:type="dcterms:W3CDTF">2020-06-07T10:35:31Z</dcterms:modified>
</cp:coreProperties>
</file>