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59" r:id="rId9"/>
    <p:sldId id="260" r:id="rId10"/>
    <p:sldId id="266" r:id="rId11"/>
    <p:sldId id="274" r:id="rId12"/>
    <p:sldId id="267" r:id="rId13"/>
    <p:sldId id="269" r:id="rId14"/>
    <p:sldId id="270" r:id="rId15"/>
    <p:sldId id="271" r:id="rId16"/>
    <p:sldId id="275" r:id="rId17"/>
    <p:sldId id="268" r:id="rId18"/>
    <p:sldId id="276" r:id="rId19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83883" autoAdjust="0"/>
  </p:normalViewPr>
  <p:slideViewPr>
    <p:cSldViewPr snapToGrid="0">
      <p:cViewPr varScale="1">
        <p:scale>
          <a:sx n="61" d="100"/>
          <a:sy n="61" d="100"/>
        </p:scale>
        <p:origin x="78" y="10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DBF913-9192-4BC8-A85C-9E622FE74711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8A701C-252B-4368-AA02-556104996D65}">
      <dgm:prSet phldrT="[Текст]" custT="1"/>
      <dgm:spPr/>
      <dgm:t>
        <a:bodyPr/>
        <a:lstStyle/>
        <a:p>
          <a:r>
            <a:rPr lang="ru-RU" sz="2800" b="1" dirty="0" smtClean="0"/>
            <a:t>Адаптация</a:t>
          </a:r>
          <a:endParaRPr lang="ru-RU" sz="2800" b="1" dirty="0"/>
        </a:p>
      </dgm:t>
    </dgm:pt>
    <dgm:pt modelId="{D286E96C-9241-457C-8E29-E99C0E55123D}" type="parTrans" cxnId="{74699A7F-4D40-4AAC-BB51-563ADFB1B6A6}">
      <dgm:prSet/>
      <dgm:spPr/>
      <dgm:t>
        <a:bodyPr/>
        <a:lstStyle/>
        <a:p>
          <a:endParaRPr lang="ru-RU"/>
        </a:p>
      </dgm:t>
    </dgm:pt>
    <dgm:pt modelId="{C5AA162A-74EC-4749-8680-4A0FFA49D765}" type="sibTrans" cxnId="{74699A7F-4D40-4AAC-BB51-563ADFB1B6A6}">
      <dgm:prSet/>
      <dgm:spPr/>
      <dgm:t>
        <a:bodyPr/>
        <a:lstStyle/>
        <a:p>
          <a:endParaRPr lang="ru-RU"/>
        </a:p>
      </dgm:t>
    </dgm:pt>
    <dgm:pt modelId="{854F3203-51AE-4AFB-BEF5-A69CE91A51C2}">
      <dgm:prSet phldrT="[Текст]" custT="1"/>
      <dgm:spPr/>
      <dgm:t>
        <a:bodyPr/>
        <a:lstStyle/>
        <a:p>
          <a:r>
            <a:rPr lang="ru-RU" sz="2800" dirty="0" smtClean="0"/>
            <a:t>Средней  тяжести</a:t>
          </a:r>
          <a:endParaRPr lang="ru-RU" sz="2800" dirty="0"/>
        </a:p>
      </dgm:t>
    </dgm:pt>
    <dgm:pt modelId="{AA6153A3-51AB-4524-AEC7-B89BE9229C01}" type="parTrans" cxnId="{E909403A-A484-4F6D-B3A5-D568CB81976D}">
      <dgm:prSet/>
      <dgm:spPr/>
      <dgm:t>
        <a:bodyPr/>
        <a:lstStyle/>
        <a:p>
          <a:endParaRPr lang="ru-RU"/>
        </a:p>
      </dgm:t>
    </dgm:pt>
    <dgm:pt modelId="{D4CA81E6-F821-4224-9D5A-2FED2516D544}" type="sibTrans" cxnId="{E909403A-A484-4F6D-B3A5-D568CB81976D}">
      <dgm:prSet/>
      <dgm:spPr/>
      <dgm:t>
        <a:bodyPr/>
        <a:lstStyle/>
        <a:p>
          <a:endParaRPr lang="ru-RU"/>
        </a:p>
      </dgm:t>
    </dgm:pt>
    <dgm:pt modelId="{684050DC-B178-4194-8C6F-5ADB53F3470F}">
      <dgm:prSet phldrT="[Текст]" custT="1"/>
      <dgm:spPr/>
      <dgm:t>
        <a:bodyPr/>
        <a:lstStyle/>
        <a:p>
          <a:r>
            <a:rPr lang="ru-RU" sz="2800" dirty="0" smtClean="0"/>
            <a:t>Тяжёлая</a:t>
          </a:r>
          <a:endParaRPr lang="ru-RU" sz="2800" dirty="0"/>
        </a:p>
      </dgm:t>
    </dgm:pt>
    <dgm:pt modelId="{9B0BD4F0-8F4A-4626-9F3D-32E510E62E4D}" type="parTrans" cxnId="{F92BE502-9175-48FA-A818-E1D7B5D97BAC}">
      <dgm:prSet/>
      <dgm:spPr/>
      <dgm:t>
        <a:bodyPr/>
        <a:lstStyle/>
        <a:p>
          <a:endParaRPr lang="ru-RU"/>
        </a:p>
      </dgm:t>
    </dgm:pt>
    <dgm:pt modelId="{3E257A16-1DE8-4406-94FC-3A0A051F3580}" type="sibTrans" cxnId="{F92BE502-9175-48FA-A818-E1D7B5D97BAC}">
      <dgm:prSet/>
      <dgm:spPr/>
      <dgm:t>
        <a:bodyPr/>
        <a:lstStyle/>
        <a:p>
          <a:endParaRPr lang="ru-RU"/>
        </a:p>
      </dgm:t>
    </dgm:pt>
    <dgm:pt modelId="{70A0B7A6-0B2A-43FC-8290-F0F6F570F064}">
      <dgm:prSet phldrT="[Текст]" custT="1"/>
      <dgm:spPr/>
      <dgm:t>
        <a:bodyPr/>
        <a:lstStyle/>
        <a:p>
          <a:r>
            <a:rPr lang="ru-RU" sz="2800" dirty="0" smtClean="0"/>
            <a:t>Лёгкая</a:t>
          </a:r>
          <a:endParaRPr lang="ru-RU" sz="2800" dirty="0"/>
        </a:p>
      </dgm:t>
    </dgm:pt>
    <dgm:pt modelId="{D505345F-6784-4AA5-9A9C-DD025827A7A8}" type="parTrans" cxnId="{2D734A53-5FD9-4AF1-9B32-35A7E9A419DF}">
      <dgm:prSet/>
      <dgm:spPr/>
      <dgm:t>
        <a:bodyPr/>
        <a:lstStyle/>
        <a:p>
          <a:endParaRPr lang="ru-RU"/>
        </a:p>
      </dgm:t>
    </dgm:pt>
    <dgm:pt modelId="{AE0FAD41-EC5B-43E1-8217-B2A1FA184166}" type="sibTrans" cxnId="{2D734A53-5FD9-4AF1-9B32-35A7E9A419DF}">
      <dgm:prSet/>
      <dgm:spPr/>
      <dgm:t>
        <a:bodyPr/>
        <a:lstStyle/>
        <a:p>
          <a:endParaRPr lang="ru-RU"/>
        </a:p>
      </dgm:t>
    </dgm:pt>
    <dgm:pt modelId="{50F4B451-E43E-445A-8957-D6C9700796D8}" type="pres">
      <dgm:prSet presAssocID="{1CDBF913-9192-4BC8-A85C-9E622FE7471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AEF465B-0307-44AD-8FDD-B80C54347CF8}" type="pres">
      <dgm:prSet presAssocID="{358A701C-252B-4368-AA02-556104996D65}" presName="singleCycle" presStyleCnt="0"/>
      <dgm:spPr/>
    </dgm:pt>
    <dgm:pt modelId="{66CA4BEC-291D-4F41-B345-F684BC56DF0F}" type="pres">
      <dgm:prSet presAssocID="{358A701C-252B-4368-AA02-556104996D65}" presName="singleCenter" presStyleLbl="node1" presStyleIdx="0" presStyleCnt="4" custScaleX="184650" custScaleY="116571" custLinFactNeighborX="-1704" custLinFactNeighborY="-5679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F4FC2EEA-61CD-4F46-93AB-CB0B459585D4}" type="pres">
      <dgm:prSet presAssocID="{AA6153A3-51AB-4524-AEC7-B89BE9229C01}" presName="Name56" presStyleLbl="parChTrans1D2" presStyleIdx="0" presStyleCnt="3"/>
      <dgm:spPr/>
      <dgm:t>
        <a:bodyPr/>
        <a:lstStyle/>
        <a:p>
          <a:endParaRPr lang="ru-RU"/>
        </a:p>
      </dgm:t>
    </dgm:pt>
    <dgm:pt modelId="{38969F11-3601-4E40-BB08-3E3F010AA78F}" type="pres">
      <dgm:prSet presAssocID="{854F3203-51AE-4AFB-BEF5-A69CE91A51C2}" presName="text0" presStyleLbl="node1" presStyleIdx="1" presStyleCnt="4" custScaleX="296548" custScaleY="1659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5F73BA-5753-46B2-8FCF-693A10780034}" type="pres">
      <dgm:prSet presAssocID="{9B0BD4F0-8F4A-4626-9F3D-32E510E62E4D}" presName="Name56" presStyleLbl="parChTrans1D2" presStyleIdx="1" presStyleCnt="3"/>
      <dgm:spPr/>
      <dgm:t>
        <a:bodyPr/>
        <a:lstStyle/>
        <a:p>
          <a:endParaRPr lang="ru-RU"/>
        </a:p>
      </dgm:t>
    </dgm:pt>
    <dgm:pt modelId="{2DBDF4C1-3373-4DF2-9C23-4491E7712A0F}" type="pres">
      <dgm:prSet presAssocID="{684050DC-B178-4194-8C6F-5ADB53F3470F}" presName="text0" presStyleLbl="node1" presStyleIdx="2" presStyleCnt="4" custScaleX="221278" custScaleY="94206" custRadScaleRad="129951" custRadScaleInc="-104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B35E74-D31F-4A5F-A71C-2851136368A7}" type="pres">
      <dgm:prSet presAssocID="{D505345F-6784-4AA5-9A9C-DD025827A7A8}" presName="Name56" presStyleLbl="parChTrans1D2" presStyleIdx="2" presStyleCnt="3"/>
      <dgm:spPr/>
      <dgm:t>
        <a:bodyPr/>
        <a:lstStyle/>
        <a:p>
          <a:endParaRPr lang="ru-RU"/>
        </a:p>
      </dgm:t>
    </dgm:pt>
    <dgm:pt modelId="{E7E1F72E-613B-4CAF-A316-3216144BE4C6}" type="pres">
      <dgm:prSet presAssocID="{70A0B7A6-0B2A-43FC-8290-F0F6F570F064}" presName="text0" presStyleLbl="node1" presStyleIdx="3" presStyleCnt="4" custScaleX="231921" custScaleY="75105" custRadScaleRad="123497" custRadScaleInc="28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4C0388-7CBD-49CA-8D04-308F903491EC}" type="presOf" srcId="{AA6153A3-51AB-4524-AEC7-B89BE9229C01}" destId="{F4FC2EEA-61CD-4F46-93AB-CB0B459585D4}" srcOrd="0" destOrd="0" presId="urn:microsoft.com/office/officeart/2008/layout/RadialCluster"/>
    <dgm:cxn modelId="{6F0B06A9-711E-4209-9CCD-E1F3DA42CF77}" type="presOf" srcId="{9B0BD4F0-8F4A-4626-9F3D-32E510E62E4D}" destId="{E85F73BA-5753-46B2-8FCF-693A10780034}" srcOrd="0" destOrd="0" presId="urn:microsoft.com/office/officeart/2008/layout/RadialCluster"/>
    <dgm:cxn modelId="{BBAF75D7-3AC7-47E7-A2FB-4936F9B7749F}" type="presOf" srcId="{358A701C-252B-4368-AA02-556104996D65}" destId="{66CA4BEC-291D-4F41-B345-F684BC56DF0F}" srcOrd="0" destOrd="0" presId="urn:microsoft.com/office/officeart/2008/layout/RadialCluster"/>
    <dgm:cxn modelId="{F92BE502-9175-48FA-A818-E1D7B5D97BAC}" srcId="{358A701C-252B-4368-AA02-556104996D65}" destId="{684050DC-B178-4194-8C6F-5ADB53F3470F}" srcOrd="1" destOrd="0" parTransId="{9B0BD4F0-8F4A-4626-9F3D-32E510E62E4D}" sibTransId="{3E257A16-1DE8-4406-94FC-3A0A051F3580}"/>
    <dgm:cxn modelId="{627E6DA1-2F18-4346-9E8A-94FFA090D966}" type="presOf" srcId="{684050DC-B178-4194-8C6F-5ADB53F3470F}" destId="{2DBDF4C1-3373-4DF2-9C23-4491E7712A0F}" srcOrd="0" destOrd="0" presId="urn:microsoft.com/office/officeart/2008/layout/RadialCluster"/>
    <dgm:cxn modelId="{4FF9B6E4-60D4-4AC6-91B1-9DD86F8AC8BC}" type="presOf" srcId="{854F3203-51AE-4AFB-BEF5-A69CE91A51C2}" destId="{38969F11-3601-4E40-BB08-3E3F010AA78F}" srcOrd="0" destOrd="0" presId="urn:microsoft.com/office/officeart/2008/layout/RadialCluster"/>
    <dgm:cxn modelId="{E30C1D23-EDAE-4C09-8BBB-13187826865C}" type="presOf" srcId="{70A0B7A6-0B2A-43FC-8290-F0F6F570F064}" destId="{E7E1F72E-613B-4CAF-A316-3216144BE4C6}" srcOrd="0" destOrd="0" presId="urn:microsoft.com/office/officeart/2008/layout/RadialCluster"/>
    <dgm:cxn modelId="{9A2D8E9D-26E2-4A08-B2C7-DCD60545C8DA}" type="presOf" srcId="{D505345F-6784-4AA5-9A9C-DD025827A7A8}" destId="{2FB35E74-D31F-4A5F-A71C-2851136368A7}" srcOrd="0" destOrd="0" presId="urn:microsoft.com/office/officeart/2008/layout/RadialCluster"/>
    <dgm:cxn modelId="{2D734A53-5FD9-4AF1-9B32-35A7E9A419DF}" srcId="{358A701C-252B-4368-AA02-556104996D65}" destId="{70A0B7A6-0B2A-43FC-8290-F0F6F570F064}" srcOrd="2" destOrd="0" parTransId="{D505345F-6784-4AA5-9A9C-DD025827A7A8}" sibTransId="{AE0FAD41-EC5B-43E1-8217-B2A1FA184166}"/>
    <dgm:cxn modelId="{E909403A-A484-4F6D-B3A5-D568CB81976D}" srcId="{358A701C-252B-4368-AA02-556104996D65}" destId="{854F3203-51AE-4AFB-BEF5-A69CE91A51C2}" srcOrd="0" destOrd="0" parTransId="{AA6153A3-51AB-4524-AEC7-B89BE9229C01}" sibTransId="{D4CA81E6-F821-4224-9D5A-2FED2516D544}"/>
    <dgm:cxn modelId="{74699A7F-4D40-4AAC-BB51-563ADFB1B6A6}" srcId="{1CDBF913-9192-4BC8-A85C-9E622FE74711}" destId="{358A701C-252B-4368-AA02-556104996D65}" srcOrd="0" destOrd="0" parTransId="{D286E96C-9241-457C-8E29-E99C0E55123D}" sibTransId="{C5AA162A-74EC-4749-8680-4A0FFA49D765}"/>
    <dgm:cxn modelId="{68BA152B-A635-41BB-BCCC-23FD150F3907}" type="presOf" srcId="{1CDBF913-9192-4BC8-A85C-9E622FE74711}" destId="{50F4B451-E43E-445A-8957-D6C9700796D8}" srcOrd="0" destOrd="0" presId="urn:microsoft.com/office/officeart/2008/layout/RadialCluster"/>
    <dgm:cxn modelId="{E7EF3634-6213-4C07-9847-3C8ED2A3A770}" type="presParOf" srcId="{50F4B451-E43E-445A-8957-D6C9700796D8}" destId="{5AEF465B-0307-44AD-8FDD-B80C54347CF8}" srcOrd="0" destOrd="0" presId="urn:microsoft.com/office/officeart/2008/layout/RadialCluster"/>
    <dgm:cxn modelId="{0BFA5965-3D5F-41E8-AC18-835D987E84BB}" type="presParOf" srcId="{5AEF465B-0307-44AD-8FDD-B80C54347CF8}" destId="{66CA4BEC-291D-4F41-B345-F684BC56DF0F}" srcOrd="0" destOrd="0" presId="urn:microsoft.com/office/officeart/2008/layout/RadialCluster"/>
    <dgm:cxn modelId="{339011F3-BED2-41B9-ACAE-A1038FCECE6A}" type="presParOf" srcId="{5AEF465B-0307-44AD-8FDD-B80C54347CF8}" destId="{F4FC2EEA-61CD-4F46-93AB-CB0B459585D4}" srcOrd="1" destOrd="0" presId="urn:microsoft.com/office/officeart/2008/layout/RadialCluster"/>
    <dgm:cxn modelId="{F2D8601B-6516-4FF5-A80A-7FBF68EB7B32}" type="presParOf" srcId="{5AEF465B-0307-44AD-8FDD-B80C54347CF8}" destId="{38969F11-3601-4E40-BB08-3E3F010AA78F}" srcOrd="2" destOrd="0" presId="urn:microsoft.com/office/officeart/2008/layout/RadialCluster"/>
    <dgm:cxn modelId="{F6737711-E518-46D5-8DBE-3027ABB76FCE}" type="presParOf" srcId="{5AEF465B-0307-44AD-8FDD-B80C54347CF8}" destId="{E85F73BA-5753-46B2-8FCF-693A10780034}" srcOrd="3" destOrd="0" presId="urn:microsoft.com/office/officeart/2008/layout/RadialCluster"/>
    <dgm:cxn modelId="{3442EE63-857D-4734-BECC-BC3BB9D58EF7}" type="presParOf" srcId="{5AEF465B-0307-44AD-8FDD-B80C54347CF8}" destId="{2DBDF4C1-3373-4DF2-9C23-4491E7712A0F}" srcOrd="4" destOrd="0" presId="urn:microsoft.com/office/officeart/2008/layout/RadialCluster"/>
    <dgm:cxn modelId="{C85FE6DE-0DC7-4236-A1CE-48ACE8216D7A}" type="presParOf" srcId="{5AEF465B-0307-44AD-8FDD-B80C54347CF8}" destId="{2FB35E74-D31F-4A5F-A71C-2851136368A7}" srcOrd="5" destOrd="0" presId="urn:microsoft.com/office/officeart/2008/layout/RadialCluster"/>
    <dgm:cxn modelId="{9784AA94-5E6B-4748-BB9F-7DAC99B343D3}" type="presParOf" srcId="{5AEF465B-0307-44AD-8FDD-B80C54347CF8}" destId="{E7E1F72E-613B-4CAF-A316-3216144BE4C6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841D48-3770-41DA-BA6E-56FB0F0E70CC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1C75A3-85D4-44DA-82C7-CE19573E56F7}">
      <dgm:prSet phldrT="[Текст]" custT="1"/>
      <dgm:spPr/>
      <dgm:t>
        <a:bodyPr/>
        <a:lstStyle/>
        <a:p>
          <a:r>
            <a:rPr lang="ru-RU" sz="2400" dirty="0" smtClean="0"/>
            <a:t>Причины плохой  адаптации</a:t>
          </a:r>
          <a:endParaRPr lang="ru-RU" sz="2400" dirty="0"/>
        </a:p>
      </dgm:t>
    </dgm:pt>
    <dgm:pt modelId="{9C1E46B0-8777-4919-971B-5EF7FA424B33}" type="parTrans" cxnId="{9F6E3574-574A-473F-B24B-A606CAA572E0}">
      <dgm:prSet/>
      <dgm:spPr/>
      <dgm:t>
        <a:bodyPr/>
        <a:lstStyle/>
        <a:p>
          <a:endParaRPr lang="ru-RU"/>
        </a:p>
      </dgm:t>
    </dgm:pt>
    <dgm:pt modelId="{9075D99C-AA69-43E4-9D86-450EB9F31263}" type="sibTrans" cxnId="{9F6E3574-574A-473F-B24B-A606CAA572E0}">
      <dgm:prSet/>
      <dgm:spPr/>
      <dgm:t>
        <a:bodyPr/>
        <a:lstStyle/>
        <a:p>
          <a:endParaRPr lang="ru-RU"/>
        </a:p>
      </dgm:t>
    </dgm:pt>
    <dgm:pt modelId="{AD5F8906-B450-4F9C-9317-927CC147444A}">
      <dgm:prSet phldrT="[Текст]"/>
      <dgm:spPr/>
      <dgm:t>
        <a:bodyPr/>
        <a:lstStyle/>
        <a:p>
          <a:endParaRPr lang="ru-RU" dirty="0"/>
        </a:p>
      </dgm:t>
    </dgm:pt>
    <dgm:pt modelId="{221D68AD-0FA1-4DE5-AFDE-F819D03D539E}" type="parTrans" cxnId="{DF133FC6-EC7D-4636-B1F7-02D2F1CCFBD7}">
      <dgm:prSet/>
      <dgm:spPr/>
      <dgm:t>
        <a:bodyPr/>
        <a:lstStyle/>
        <a:p>
          <a:endParaRPr lang="ru-RU"/>
        </a:p>
      </dgm:t>
    </dgm:pt>
    <dgm:pt modelId="{9C96A56D-83D3-4A4B-8193-406B1CAF33EF}" type="sibTrans" cxnId="{DF133FC6-EC7D-4636-B1F7-02D2F1CCFBD7}">
      <dgm:prSet/>
      <dgm:spPr/>
      <dgm:t>
        <a:bodyPr/>
        <a:lstStyle/>
        <a:p>
          <a:endParaRPr lang="ru-RU"/>
        </a:p>
      </dgm:t>
    </dgm:pt>
    <dgm:pt modelId="{E41B7079-16F4-4B01-82CD-1E082BC12ABD}">
      <dgm:prSet phldrT="[Текст]" custT="1"/>
      <dgm:spPr/>
      <dgm:t>
        <a:bodyPr/>
        <a:lstStyle/>
        <a:p>
          <a:endParaRPr lang="ru-RU" sz="1600" dirty="0"/>
        </a:p>
      </dgm:t>
    </dgm:pt>
    <dgm:pt modelId="{2449ED36-E31A-45B4-9F4F-E03EA7774262}" type="parTrans" cxnId="{6A35C521-AF8E-41C1-B461-D9C7528B59F1}">
      <dgm:prSet/>
      <dgm:spPr/>
      <dgm:t>
        <a:bodyPr/>
        <a:lstStyle/>
        <a:p>
          <a:endParaRPr lang="ru-RU"/>
        </a:p>
      </dgm:t>
    </dgm:pt>
    <dgm:pt modelId="{E98A74BC-1DE3-4775-B7F6-21964EC3B593}" type="sibTrans" cxnId="{6A35C521-AF8E-41C1-B461-D9C7528B59F1}">
      <dgm:prSet/>
      <dgm:spPr/>
      <dgm:t>
        <a:bodyPr/>
        <a:lstStyle/>
        <a:p>
          <a:endParaRPr lang="ru-RU"/>
        </a:p>
      </dgm:t>
    </dgm:pt>
    <dgm:pt modelId="{CED0216F-D74F-444B-B049-22A2674B7F2D}">
      <dgm:prSet phldrT="[Текст]" custT="1"/>
      <dgm:spPr/>
      <dgm:t>
        <a:bodyPr/>
        <a:lstStyle/>
        <a:p>
          <a:r>
            <a:rPr lang="ru-RU" sz="2400" dirty="0" smtClean="0"/>
            <a:t>Родители</a:t>
          </a:r>
          <a:endParaRPr lang="ru-RU" sz="2400" dirty="0"/>
        </a:p>
      </dgm:t>
    </dgm:pt>
    <dgm:pt modelId="{68E9EFAA-1A9A-4F06-8EF2-93230AD07B53}" type="parTrans" cxnId="{D4545626-E148-4E53-A90B-48DD512992A5}">
      <dgm:prSet/>
      <dgm:spPr/>
      <dgm:t>
        <a:bodyPr/>
        <a:lstStyle/>
        <a:p>
          <a:endParaRPr lang="ru-RU"/>
        </a:p>
      </dgm:t>
    </dgm:pt>
    <dgm:pt modelId="{91CBFE1E-2195-4012-94D7-653246008901}" type="sibTrans" cxnId="{D4545626-E148-4E53-A90B-48DD512992A5}">
      <dgm:prSet/>
      <dgm:spPr/>
      <dgm:t>
        <a:bodyPr/>
        <a:lstStyle/>
        <a:p>
          <a:endParaRPr lang="ru-RU"/>
        </a:p>
      </dgm:t>
    </dgm:pt>
    <dgm:pt modelId="{BD6A2053-8E4C-4B2A-A37E-0C16C89678C3}">
      <dgm:prSet phldrT="[Текст]" custT="1"/>
      <dgm:spPr/>
      <dgm:t>
        <a:bodyPr/>
        <a:lstStyle/>
        <a:p>
          <a:r>
            <a:rPr lang="ru-RU" sz="2400" dirty="0" smtClean="0"/>
            <a:t>Дети</a:t>
          </a:r>
          <a:endParaRPr lang="ru-RU" sz="2400" dirty="0"/>
        </a:p>
      </dgm:t>
    </dgm:pt>
    <dgm:pt modelId="{66D76EEB-47E9-4464-A1D6-0CE45A755163}" type="parTrans" cxnId="{AD19E2DB-7B3E-4E67-BC68-DE8585FD1F43}">
      <dgm:prSet/>
      <dgm:spPr/>
      <dgm:t>
        <a:bodyPr/>
        <a:lstStyle/>
        <a:p>
          <a:endParaRPr lang="ru-RU"/>
        </a:p>
      </dgm:t>
    </dgm:pt>
    <dgm:pt modelId="{CE4DD528-81C0-4BA0-A702-5E57597D2E62}" type="sibTrans" cxnId="{AD19E2DB-7B3E-4E67-BC68-DE8585FD1F43}">
      <dgm:prSet/>
      <dgm:spPr/>
      <dgm:t>
        <a:bodyPr/>
        <a:lstStyle/>
        <a:p>
          <a:endParaRPr lang="ru-RU"/>
        </a:p>
      </dgm:t>
    </dgm:pt>
    <dgm:pt modelId="{2BE06FBD-E28F-4C3A-A975-D3D5E9505251}">
      <dgm:prSet phldrT="[Текст]" custT="1"/>
      <dgm:spPr/>
      <dgm:t>
        <a:bodyPr/>
        <a:lstStyle/>
        <a:p>
          <a:r>
            <a:rPr lang="ru-RU" sz="2400" dirty="0" smtClean="0"/>
            <a:t>Дошкольное  учреждение</a:t>
          </a:r>
          <a:endParaRPr lang="ru-RU" sz="2400" dirty="0"/>
        </a:p>
      </dgm:t>
    </dgm:pt>
    <dgm:pt modelId="{ADDEB66D-7536-4F02-A225-EA5D2D7F39F9}" type="parTrans" cxnId="{FCCFBD51-A4FA-4ABA-ADE6-79D1F551BCD3}">
      <dgm:prSet/>
      <dgm:spPr/>
      <dgm:t>
        <a:bodyPr/>
        <a:lstStyle/>
        <a:p>
          <a:endParaRPr lang="ru-RU"/>
        </a:p>
      </dgm:t>
    </dgm:pt>
    <dgm:pt modelId="{CCBED58E-70DA-4464-925F-65A31E253E7D}" type="sibTrans" cxnId="{FCCFBD51-A4FA-4ABA-ADE6-79D1F551BCD3}">
      <dgm:prSet/>
      <dgm:spPr/>
      <dgm:t>
        <a:bodyPr/>
        <a:lstStyle/>
        <a:p>
          <a:endParaRPr lang="ru-RU"/>
        </a:p>
      </dgm:t>
    </dgm:pt>
    <dgm:pt modelId="{5BBE58E7-BEBB-4827-A85F-F438E8671CB8}" type="pres">
      <dgm:prSet presAssocID="{F5841D48-3770-41DA-BA6E-56FB0F0E70C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5B97AD3-5FBA-4EF2-8911-C6B1D98CB28B}" type="pres">
      <dgm:prSet presAssocID="{061C75A3-85D4-44DA-82C7-CE19573E56F7}" presName="singleCycle" presStyleCnt="0"/>
      <dgm:spPr/>
    </dgm:pt>
    <dgm:pt modelId="{7B31CA09-9122-4184-9EC6-4C592F0EE558}" type="pres">
      <dgm:prSet presAssocID="{061C75A3-85D4-44DA-82C7-CE19573E56F7}" presName="singleCenter" presStyleLbl="node1" presStyleIdx="0" presStyleCnt="4" custScaleX="162920" custScaleY="167250" custLinFactNeighborX="1620" custLinFactNeighborY="-9272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3A2CD3C0-5756-47EB-9270-BB52E074FAA1}" type="pres">
      <dgm:prSet presAssocID="{66D76EEB-47E9-4464-A1D6-0CE45A755163}" presName="Name56" presStyleLbl="parChTrans1D2" presStyleIdx="0" presStyleCnt="3"/>
      <dgm:spPr/>
      <dgm:t>
        <a:bodyPr/>
        <a:lstStyle/>
        <a:p>
          <a:endParaRPr lang="ru-RU"/>
        </a:p>
      </dgm:t>
    </dgm:pt>
    <dgm:pt modelId="{8D12A05F-AC78-42E0-B750-07953421B024}" type="pres">
      <dgm:prSet presAssocID="{BD6A2053-8E4C-4B2A-A37E-0C16C89678C3}" presName="text0" presStyleLbl="node1" presStyleIdx="1" presStyleCnt="4" custScaleX="150166" custRadScaleRad="128288" custRadScaleInc="6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B3C0E8-5CC9-4439-94C9-DB2D5C5F633F}" type="pres">
      <dgm:prSet presAssocID="{ADDEB66D-7536-4F02-A225-EA5D2D7F39F9}" presName="Name56" presStyleLbl="parChTrans1D2" presStyleIdx="1" presStyleCnt="3"/>
      <dgm:spPr/>
      <dgm:t>
        <a:bodyPr/>
        <a:lstStyle/>
        <a:p>
          <a:endParaRPr lang="ru-RU"/>
        </a:p>
      </dgm:t>
    </dgm:pt>
    <dgm:pt modelId="{4DCB23D1-8608-4B88-ABDC-AB42309C0AF2}" type="pres">
      <dgm:prSet presAssocID="{2BE06FBD-E28F-4C3A-A975-D3D5E9505251}" presName="text0" presStyleLbl="node1" presStyleIdx="2" presStyleCnt="4" custScaleX="231392" custScaleY="83264" custRadScaleRad="136965" custRadScaleInc="-145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207A41-F2F3-4666-861B-662B87960EFC}" type="pres">
      <dgm:prSet presAssocID="{68E9EFAA-1A9A-4F06-8EF2-93230AD07B53}" presName="Name56" presStyleLbl="parChTrans1D2" presStyleIdx="2" presStyleCnt="3"/>
      <dgm:spPr/>
      <dgm:t>
        <a:bodyPr/>
        <a:lstStyle/>
        <a:p>
          <a:endParaRPr lang="ru-RU"/>
        </a:p>
      </dgm:t>
    </dgm:pt>
    <dgm:pt modelId="{A59648DC-3258-4178-B298-83049ECFB263}" type="pres">
      <dgm:prSet presAssocID="{CED0216F-D74F-444B-B049-22A2674B7F2D}" presName="text0" presStyleLbl="node1" presStyleIdx="3" presStyleCnt="4" custScaleX="164431" custScaleY="97907" custRadScaleRad="130997" custRadScaleInc="11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3B6428-DB99-4243-B3E5-BDCD274E7638}" type="presOf" srcId="{061C75A3-85D4-44DA-82C7-CE19573E56F7}" destId="{7B31CA09-9122-4184-9EC6-4C592F0EE558}" srcOrd="0" destOrd="0" presId="urn:microsoft.com/office/officeart/2008/layout/RadialCluster"/>
    <dgm:cxn modelId="{1377DBCE-505C-4818-9303-9EE81DCE3183}" type="presOf" srcId="{66D76EEB-47E9-4464-A1D6-0CE45A755163}" destId="{3A2CD3C0-5756-47EB-9270-BB52E074FAA1}" srcOrd="0" destOrd="0" presId="urn:microsoft.com/office/officeart/2008/layout/RadialCluster"/>
    <dgm:cxn modelId="{F5D4DC35-BE45-4AEE-950F-33294C62AACF}" type="presOf" srcId="{2BE06FBD-E28F-4C3A-A975-D3D5E9505251}" destId="{4DCB23D1-8608-4B88-ABDC-AB42309C0AF2}" srcOrd="0" destOrd="0" presId="urn:microsoft.com/office/officeart/2008/layout/RadialCluster"/>
    <dgm:cxn modelId="{D4545626-E148-4E53-A90B-48DD512992A5}" srcId="{061C75A3-85D4-44DA-82C7-CE19573E56F7}" destId="{CED0216F-D74F-444B-B049-22A2674B7F2D}" srcOrd="2" destOrd="0" parTransId="{68E9EFAA-1A9A-4F06-8EF2-93230AD07B53}" sibTransId="{91CBFE1E-2195-4012-94D7-653246008901}"/>
    <dgm:cxn modelId="{03F42627-29A9-43C5-BAF6-7966DC3708A9}" type="presOf" srcId="{F5841D48-3770-41DA-BA6E-56FB0F0E70CC}" destId="{5BBE58E7-BEBB-4827-A85F-F438E8671CB8}" srcOrd="0" destOrd="0" presId="urn:microsoft.com/office/officeart/2008/layout/RadialCluster"/>
    <dgm:cxn modelId="{7284D285-E3A3-4F99-BA87-2032547C255D}" type="presOf" srcId="{CED0216F-D74F-444B-B049-22A2674B7F2D}" destId="{A59648DC-3258-4178-B298-83049ECFB263}" srcOrd="0" destOrd="0" presId="urn:microsoft.com/office/officeart/2008/layout/RadialCluster"/>
    <dgm:cxn modelId="{FCCFBD51-A4FA-4ABA-ADE6-79D1F551BCD3}" srcId="{061C75A3-85D4-44DA-82C7-CE19573E56F7}" destId="{2BE06FBD-E28F-4C3A-A975-D3D5E9505251}" srcOrd="1" destOrd="0" parTransId="{ADDEB66D-7536-4F02-A225-EA5D2D7F39F9}" sibTransId="{CCBED58E-70DA-4464-925F-65A31E253E7D}"/>
    <dgm:cxn modelId="{48B91445-CDF7-45DC-B855-D318119340B0}" type="presOf" srcId="{68E9EFAA-1A9A-4F06-8EF2-93230AD07B53}" destId="{FE207A41-F2F3-4666-861B-662B87960EFC}" srcOrd="0" destOrd="0" presId="urn:microsoft.com/office/officeart/2008/layout/RadialCluster"/>
    <dgm:cxn modelId="{5ACB4ED9-8489-4640-B95E-DDBD4B82EDF9}" type="presOf" srcId="{ADDEB66D-7536-4F02-A225-EA5D2D7F39F9}" destId="{02B3C0E8-5CC9-4439-94C9-DB2D5C5F633F}" srcOrd="0" destOrd="0" presId="urn:microsoft.com/office/officeart/2008/layout/RadialCluster"/>
    <dgm:cxn modelId="{AD19E2DB-7B3E-4E67-BC68-DE8585FD1F43}" srcId="{061C75A3-85D4-44DA-82C7-CE19573E56F7}" destId="{BD6A2053-8E4C-4B2A-A37E-0C16C89678C3}" srcOrd="0" destOrd="0" parTransId="{66D76EEB-47E9-4464-A1D6-0CE45A755163}" sibTransId="{CE4DD528-81C0-4BA0-A702-5E57597D2E62}"/>
    <dgm:cxn modelId="{6A35C521-AF8E-41C1-B461-D9C7528B59F1}" srcId="{F5841D48-3770-41DA-BA6E-56FB0F0E70CC}" destId="{E41B7079-16F4-4B01-82CD-1E082BC12ABD}" srcOrd="1" destOrd="0" parTransId="{2449ED36-E31A-45B4-9F4F-E03EA7774262}" sibTransId="{E98A74BC-1DE3-4775-B7F6-21964EC3B593}"/>
    <dgm:cxn modelId="{9F6E3574-574A-473F-B24B-A606CAA572E0}" srcId="{F5841D48-3770-41DA-BA6E-56FB0F0E70CC}" destId="{061C75A3-85D4-44DA-82C7-CE19573E56F7}" srcOrd="0" destOrd="0" parTransId="{9C1E46B0-8777-4919-971B-5EF7FA424B33}" sibTransId="{9075D99C-AA69-43E4-9D86-450EB9F31263}"/>
    <dgm:cxn modelId="{01226CD6-BC28-44C5-BD34-992D0A208723}" type="presOf" srcId="{BD6A2053-8E4C-4B2A-A37E-0C16C89678C3}" destId="{8D12A05F-AC78-42E0-B750-07953421B024}" srcOrd="0" destOrd="0" presId="urn:microsoft.com/office/officeart/2008/layout/RadialCluster"/>
    <dgm:cxn modelId="{DF133FC6-EC7D-4636-B1F7-02D2F1CCFBD7}" srcId="{F5841D48-3770-41DA-BA6E-56FB0F0E70CC}" destId="{AD5F8906-B450-4F9C-9317-927CC147444A}" srcOrd="2" destOrd="0" parTransId="{221D68AD-0FA1-4DE5-AFDE-F819D03D539E}" sibTransId="{9C96A56D-83D3-4A4B-8193-406B1CAF33EF}"/>
    <dgm:cxn modelId="{BCA0EA9A-4BCB-4670-A8D9-8882DFC386D7}" type="presParOf" srcId="{5BBE58E7-BEBB-4827-A85F-F438E8671CB8}" destId="{B5B97AD3-5FBA-4EF2-8911-C6B1D98CB28B}" srcOrd="0" destOrd="0" presId="urn:microsoft.com/office/officeart/2008/layout/RadialCluster"/>
    <dgm:cxn modelId="{5D8E7760-8B29-4EDC-96DB-EEDEEE4CE185}" type="presParOf" srcId="{B5B97AD3-5FBA-4EF2-8911-C6B1D98CB28B}" destId="{7B31CA09-9122-4184-9EC6-4C592F0EE558}" srcOrd="0" destOrd="0" presId="urn:microsoft.com/office/officeart/2008/layout/RadialCluster"/>
    <dgm:cxn modelId="{E02C3330-E4EB-49C4-8D2E-5A727362251F}" type="presParOf" srcId="{B5B97AD3-5FBA-4EF2-8911-C6B1D98CB28B}" destId="{3A2CD3C0-5756-47EB-9270-BB52E074FAA1}" srcOrd="1" destOrd="0" presId="urn:microsoft.com/office/officeart/2008/layout/RadialCluster"/>
    <dgm:cxn modelId="{AFE2B413-C4B3-49D1-BDD2-D57FE4ECFB61}" type="presParOf" srcId="{B5B97AD3-5FBA-4EF2-8911-C6B1D98CB28B}" destId="{8D12A05F-AC78-42E0-B750-07953421B024}" srcOrd="2" destOrd="0" presId="urn:microsoft.com/office/officeart/2008/layout/RadialCluster"/>
    <dgm:cxn modelId="{50FF652C-A9E0-46C4-ABCB-F686ACC643CD}" type="presParOf" srcId="{B5B97AD3-5FBA-4EF2-8911-C6B1D98CB28B}" destId="{02B3C0E8-5CC9-4439-94C9-DB2D5C5F633F}" srcOrd="3" destOrd="0" presId="urn:microsoft.com/office/officeart/2008/layout/RadialCluster"/>
    <dgm:cxn modelId="{81279FB3-5B74-4024-8133-AC28C705D2DA}" type="presParOf" srcId="{B5B97AD3-5FBA-4EF2-8911-C6B1D98CB28B}" destId="{4DCB23D1-8608-4B88-ABDC-AB42309C0AF2}" srcOrd="4" destOrd="0" presId="urn:microsoft.com/office/officeart/2008/layout/RadialCluster"/>
    <dgm:cxn modelId="{A2701C06-7A27-406D-BA5C-234FA9AA1DB7}" type="presParOf" srcId="{B5B97AD3-5FBA-4EF2-8911-C6B1D98CB28B}" destId="{FE207A41-F2F3-4666-861B-662B87960EFC}" srcOrd="5" destOrd="0" presId="urn:microsoft.com/office/officeart/2008/layout/RadialCluster"/>
    <dgm:cxn modelId="{53E6A583-1624-41A3-B232-79FA59C20D7C}" type="presParOf" srcId="{B5B97AD3-5FBA-4EF2-8911-C6B1D98CB28B}" destId="{A59648DC-3258-4178-B298-83049ECFB263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A4BEC-291D-4F41-B345-F684BC56DF0F}">
      <dsp:nvSpPr>
        <dsp:cNvPr id="0" name=""/>
        <dsp:cNvSpPr/>
      </dsp:nvSpPr>
      <dsp:spPr>
        <a:xfrm>
          <a:off x="2337279" y="1828868"/>
          <a:ext cx="2388829" cy="15080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Адаптация</a:t>
          </a:r>
          <a:endParaRPr lang="ru-RU" sz="2800" b="1" kern="1200" dirty="0"/>
        </a:p>
      </dsp:txBody>
      <dsp:txXfrm>
        <a:off x="2410898" y="1902487"/>
        <a:ext cx="2241591" cy="1360848"/>
      </dsp:txXfrm>
    </dsp:sp>
    <dsp:sp modelId="{F4FC2EEA-61CD-4F46-93AB-CB0B459585D4}">
      <dsp:nvSpPr>
        <dsp:cNvPr id="0" name=""/>
        <dsp:cNvSpPr/>
      </dsp:nvSpPr>
      <dsp:spPr>
        <a:xfrm rot="16332105">
          <a:off x="3421874" y="1684618"/>
          <a:ext cx="28871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8712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969F11-3601-4E40-BB08-3E3F010AA78F}">
      <dsp:nvSpPr>
        <dsp:cNvPr id="0" name=""/>
        <dsp:cNvSpPr/>
      </dsp:nvSpPr>
      <dsp:spPr>
        <a:xfrm>
          <a:off x="2314221" y="101533"/>
          <a:ext cx="2570429" cy="14388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Средней  тяжести</a:t>
          </a:r>
          <a:endParaRPr lang="ru-RU" sz="2800" kern="1200" dirty="0"/>
        </a:p>
      </dsp:txBody>
      <dsp:txXfrm>
        <a:off x="2384459" y="171771"/>
        <a:ext cx="2429953" cy="1298358"/>
      </dsp:txXfrm>
    </dsp:sp>
    <dsp:sp modelId="{E85F73BA-5753-46B2-8FCF-693A10780034}">
      <dsp:nvSpPr>
        <dsp:cNvPr id="0" name=""/>
        <dsp:cNvSpPr/>
      </dsp:nvSpPr>
      <dsp:spPr>
        <a:xfrm rot="1648274">
          <a:off x="4697326" y="3321673"/>
          <a:ext cx="51051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0512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BDF4C1-3373-4DF2-9C23-4491E7712A0F}">
      <dsp:nvSpPr>
        <dsp:cNvPr id="0" name=""/>
        <dsp:cNvSpPr/>
      </dsp:nvSpPr>
      <dsp:spPr>
        <a:xfrm>
          <a:off x="5005319" y="3439423"/>
          <a:ext cx="1918001" cy="816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Тяжёлая</a:t>
          </a:r>
          <a:endParaRPr lang="ru-RU" sz="2800" kern="1200" dirty="0"/>
        </a:p>
      </dsp:txBody>
      <dsp:txXfrm>
        <a:off x="5045180" y="3479284"/>
        <a:ext cx="1838279" cy="736840"/>
      </dsp:txXfrm>
    </dsp:sp>
    <dsp:sp modelId="{2FB35E74-D31F-4A5F-A71C-2851136368A7}">
      <dsp:nvSpPr>
        <dsp:cNvPr id="0" name=""/>
        <dsp:cNvSpPr/>
      </dsp:nvSpPr>
      <dsp:spPr>
        <a:xfrm rot="8786563">
          <a:off x="1881803" y="3491668"/>
          <a:ext cx="55977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59773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E1F72E-613B-4CAF-A316-3216144BE4C6}">
      <dsp:nvSpPr>
        <dsp:cNvPr id="0" name=""/>
        <dsp:cNvSpPr/>
      </dsp:nvSpPr>
      <dsp:spPr>
        <a:xfrm>
          <a:off x="432616" y="3646381"/>
          <a:ext cx="2010253" cy="6509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Лёгкая</a:t>
          </a:r>
          <a:endParaRPr lang="ru-RU" sz="2800" kern="1200" dirty="0"/>
        </a:p>
      </dsp:txBody>
      <dsp:txXfrm>
        <a:off x="464395" y="3678160"/>
        <a:ext cx="1946695" cy="5874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31CA09-9122-4184-9EC6-4C592F0EE558}">
      <dsp:nvSpPr>
        <dsp:cNvPr id="0" name=""/>
        <dsp:cNvSpPr/>
      </dsp:nvSpPr>
      <dsp:spPr>
        <a:xfrm>
          <a:off x="3685790" y="1478951"/>
          <a:ext cx="2582216" cy="26508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Причины плохой  адаптации</a:t>
          </a:r>
          <a:endParaRPr lang="ru-RU" sz="2400" kern="1200" dirty="0"/>
        </a:p>
      </dsp:txBody>
      <dsp:txXfrm>
        <a:off x="3811843" y="1605004"/>
        <a:ext cx="2330110" cy="2398739"/>
      </dsp:txXfrm>
    </dsp:sp>
    <dsp:sp modelId="{3A2CD3C0-5756-47EB-9270-BB52E074FAA1}">
      <dsp:nvSpPr>
        <dsp:cNvPr id="0" name=""/>
        <dsp:cNvSpPr/>
      </dsp:nvSpPr>
      <dsp:spPr>
        <a:xfrm rot="16114594">
          <a:off x="4730204" y="1270437"/>
          <a:ext cx="4171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7157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12A05F-AC78-42E0-B750-07953421B024}">
      <dsp:nvSpPr>
        <dsp:cNvPr id="0" name=""/>
        <dsp:cNvSpPr/>
      </dsp:nvSpPr>
      <dsp:spPr>
        <a:xfrm>
          <a:off x="4123084" y="0"/>
          <a:ext cx="1594647" cy="10619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Дети</a:t>
          </a:r>
          <a:endParaRPr lang="ru-RU" sz="2400" kern="1200" dirty="0"/>
        </a:p>
      </dsp:txBody>
      <dsp:txXfrm>
        <a:off x="4174923" y="51839"/>
        <a:ext cx="1490969" cy="958245"/>
      </dsp:txXfrm>
    </dsp:sp>
    <dsp:sp modelId="{02B3C0E8-5CC9-4439-94C9-DB2D5C5F633F}">
      <dsp:nvSpPr>
        <dsp:cNvPr id="0" name=""/>
        <dsp:cNvSpPr/>
      </dsp:nvSpPr>
      <dsp:spPr>
        <a:xfrm rot="1725564">
          <a:off x="6202413" y="3768824"/>
          <a:ext cx="106352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63522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CB23D1-8608-4B88-ABDC-AB42309C0AF2}">
      <dsp:nvSpPr>
        <dsp:cNvPr id="0" name=""/>
        <dsp:cNvSpPr/>
      </dsp:nvSpPr>
      <dsp:spPr>
        <a:xfrm>
          <a:off x="6777268" y="4024672"/>
          <a:ext cx="2457205" cy="8841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Дошкольное  учреждение</a:t>
          </a:r>
          <a:endParaRPr lang="ru-RU" sz="2400" kern="1200" dirty="0"/>
        </a:p>
      </dsp:txBody>
      <dsp:txXfrm>
        <a:off x="6820431" y="4067835"/>
        <a:ext cx="2370879" cy="797873"/>
      </dsp:txXfrm>
    </dsp:sp>
    <dsp:sp modelId="{FE207A41-F2F3-4666-861B-662B87960EFC}">
      <dsp:nvSpPr>
        <dsp:cNvPr id="0" name=""/>
        <dsp:cNvSpPr/>
      </dsp:nvSpPr>
      <dsp:spPr>
        <a:xfrm rot="9034330">
          <a:off x="2772628" y="3772504"/>
          <a:ext cx="97613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6134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648DC-3258-4178-B298-83049ECFB263}">
      <dsp:nvSpPr>
        <dsp:cNvPr id="0" name=""/>
        <dsp:cNvSpPr/>
      </dsp:nvSpPr>
      <dsp:spPr>
        <a:xfrm>
          <a:off x="1089470" y="3984962"/>
          <a:ext cx="1746130" cy="10396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Родители</a:t>
          </a:r>
          <a:endParaRPr lang="ru-RU" sz="2400" kern="1200" dirty="0"/>
        </a:p>
      </dsp:txBody>
      <dsp:txXfrm>
        <a:off x="1140224" y="4035716"/>
        <a:ext cx="1644622" cy="9381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/>
          <p:cNvCxnSpPr/>
          <p:nvPr/>
        </p:nvCxnSpPr>
        <p:spPr>
          <a:xfrm flipH="1">
            <a:off x="8228013" y="7938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/>
          <p:cNvCxnSpPr/>
          <p:nvPr/>
        </p:nvCxnSpPr>
        <p:spPr>
          <a:xfrm flipH="1">
            <a:off x="6108700" y="92075"/>
            <a:ext cx="6080125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/>
          <p:cNvCxnSpPr/>
          <p:nvPr/>
        </p:nvCxnSpPr>
        <p:spPr>
          <a:xfrm flipH="1">
            <a:off x="7335838" y="31750"/>
            <a:ext cx="4852987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/>
          <p:nvPr/>
        </p:nvCxnSpPr>
        <p:spPr>
          <a:xfrm flipH="1">
            <a:off x="7845425" y="609600"/>
            <a:ext cx="434340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/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37303-962B-4FFF-8443-2C8DA6F9EA86}" type="datetimeFigureOut">
              <a:rPr lang="ru-RU"/>
              <a:pPr>
                <a:defRPr/>
              </a:pPr>
              <a:t>25.12.17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012FC-9D4B-4652-9D16-8D6CE6C31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307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CDFC7-7BC7-46F5-9E36-5CE50DAEBDA9}" type="datetimeFigureOut">
              <a:rPr lang="ru-RU"/>
              <a:pPr>
                <a:defRPr/>
              </a:pPr>
              <a:t>25.12.17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29077-436B-4AC6-BFB1-22EB7B2EE3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047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DD3D5-4E9F-4197-8830-AEAABEB75A27}" type="datetimeFigureOut">
              <a:rPr lang="ru-RU"/>
              <a:pPr>
                <a:defRPr/>
              </a:pPr>
              <a:t>25.12.17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667F-8C5E-48DB-8A6A-EAF9452BAE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668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531813" y="812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ru-RU" sz="8000"/>
              <a:t>“</a:t>
            </a: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0285413" y="27686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r>
              <a:rPr lang="en-US" altLang="ru-RU" sz="80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0E06A-54D0-44D7-9CB2-1F6D75F67E83}" type="datetimeFigureOut">
              <a:rPr lang="ru-RU"/>
              <a:pPr>
                <a:defRPr/>
              </a:pPr>
              <a:t>25.12.17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AD867-308A-4611-8E70-B7652FFD3F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260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B58D4-AF98-45D2-8913-C5F48CCC656D}" type="datetimeFigureOut">
              <a:rPr lang="ru-RU"/>
              <a:pPr>
                <a:defRPr/>
              </a:pPr>
              <a:t>25.12.17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2C7A6-DC60-45E3-8011-069712159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973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531813" y="812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ru-RU" sz="8000"/>
              <a:t>“</a:t>
            </a: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0285413" y="27686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r>
              <a:rPr lang="en-US" altLang="ru-RU" sz="80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8E84A-3138-43C3-8D53-D4E02BC4DEBF}" type="datetimeFigureOut">
              <a:rPr lang="ru-RU"/>
              <a:pPr>
                <a:defRPr/>
              </a:pPr>
              <a:t>25.12.17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B09A1-2D98-42E1-88DC-798ED5DE2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93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FFD02-37E2-4984-BAFC-2F8BD8B1FF2B}" type="datetimeFigureOut">
              <a:rPr lang="ru-RU"/>
              <a:pPr>
                <a:defRPr/>
              </a:pPr>
              <a:t>25.12.17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1A664-4136-43AE-8BF1-E8FB5B6CBE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274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3B225-2135-45FB-B8E7-D2BDCCCAC9E2}" type="datetimeFigureOut">
              <a:rPr lang="ru-RU"/>
              <a:pPr>
                <a:defRPr/>
              </a:pPr>
              <a:t>25.12.17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6F79A-62F5-4998-9DDE-D38C61DAA9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077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6AB90-2310-4C37-BB49-041122448B72}" type="datetimeFigureOut">
              <a:rPr lang="ru-RU"/>
              <a:pPr>
                <a:defRPr/>
              </a:pPr>
              <a:t>25.12.17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E4F94-D585-48C0-B850-2425E57C2D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74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EC659-28E5-4B20-A86C-CFCB5FA64FB2}" type="datetimeFigureOut">
              <a:rPr lang="ru-RU"/>
              <a:pPr>
                <a:defRPr/>
              </a:pPr>
              <a:t>25.12.17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3DB5C-7A30-4E7F-8F88-577E6B78C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73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D22C2-D865-43B8-98DE-50E19A1629B1}" type="datetimeFigureOut">
              <a:rPr lang="ru-RU"/>
              <a:pPr>
                <a:defRPr/>
              </a:pPr>
              <a:t>25.12.17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7F150-C696-45E6-97B7-7C6BBECD4D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28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43F04-EA7B-4874-A21F-7F265B0CDD2F}" type="datetimeFigureOut">
              <a:rPr lang="ru-RU"/>
              <a:pPr>
                <a:defRPr/>
              </a:pPr>
              <a:t>25.12.17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E2A0C-8EA3-42D5-A8EF-B7F18B462C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493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7E05E-CAE8-4385-9F1D-4F98ED435BDD}" type="datetimeFigureOut">
              <a:rPr lang="ru-RU"/>
              <a:pPr>
                <a:defRPr/>
              </a:pPr>
              <a:t>25.12.17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A1B55-838C-4FB8-B017-8D9DE618B7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30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7B7D-CB8A-4602-99E1-5CD1E71CA2A0}" type="datetimeFigureOut">
              <a:rPr lang="ru-RU"/>
              <a:pPr>
                <a:defRPr/>
              </a:pPr>
              <a:t>25.12.17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B3869-F4EA-4641-B873-240DBDF95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468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9306C-0B7E-47AF-9512-CDF4FB8D0EB1}" type="datetimeFigureOut">
              <a:rPr lang="ru-RU"/>
              <a:pPr>
                <a:defRPr/>
              </a:pPr>
              <a:t>25.12.17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E6742-19D0-4D1F-844A-749ED60B75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764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AAA51-F40F-44C4-9510-52588DD50539}" type="datetimeFigureOut">
              <a:rPr lang="ru-RU"/>
              <a:pPr>
                <a:defRPr/>
              </a:pPr>
              <a:t>25.12.17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8AA68-23F3-4DD0-A0B2-09348D1C6B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85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87892-2B7B-4595-8FFF-725867AC8746}" type="datetimeFigureOut">
              <a:rPr lang="ru-RU"/>
              <a:pPr>
                <a:defRPr/>
              </a:pPr>
              <a:t>25.12.17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07DCE-C677-472F-94C9-832FC5738D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28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AFE447"/>
            </a:gs>
            <a:gs pos="99454">
              <a:schemeClr val="tx1"/>
            </a:gs>
            <a:gs pos="60000">
              <a:srgbClr val="AFE447"/>
            </a:gs>
            <a:gs pos="0">
              <a:srgbClr val="4C7800"/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9207500" y="2963863"/>
            <a:ext cx="2981325" cy="320833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3" y="4487863"/>
            <a:ext cx="85344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3" y="685800"/>
            <a:ext cx="8534400" cy="361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3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F6DC8C1B-87B1-4B3B-84F3-7DDB1C019B39}" type="datetimeFigureOut">
              <a:rPr lang="ru-RU"/>
              <a:pPr>
                <a:defRPr/>
              </a:pPr>
              <a:t>25.12.17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3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300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32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89D51A04-FDEA-497B-BB3F-9509D37406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50" r:id="rId12"/>
    <p:sldLayoutId id="2147483745" r:id="rId13"/>
    <p:sldLayoutId id="2147483751" r:id="rId14"/>
    <p:sldLayoutId id="2147483746" r:id="rId15"/>
    <p:sldLayoutId id="2147483747" r:id="rId16"/>
    <p:sldLayoutId id="2147483748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>
          <a:solidFill>
            <a:srgbClr val="3E5E08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ern="1200">
          <a:solidFill>
            <a:srgbClr val="3E5E08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>
          <a:solidFill>
            <a:srgbClr val="3E5E08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3E5E08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3E5E0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81376" y="233368"/>
            <a:ext cx="8001000" cy="246097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– психологическая  адаптация   детей 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младшего  дошкольного 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условиям детского сада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3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89" y="2985200"/>
            <a:ext cx="5259387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62824" y="5766817"/>
            <a:ext cx="58657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Абрамкина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Алла Сергеевна, педагог-психолог,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МБДОУ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"Детский сад №91", г. Рязань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27679" y="316089"/>
            <a:ext cx="8534400" cy="9144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 особенности  детей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032416" y="1523806"/>
            <a:ext cx="8624712" cy="438573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cs typeface="Times New Roman" panose="02020603050405020304" pitchFamily="18" charset="0"/>
              </a:rPr>
              <a:t>эмоциональная  чувствительность  и  впечатлительность;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cs typeface="Times New Roman" panose="02020603050405020304" pitchFamily="18" charset="0"/>
              </a:rPr>
              <a:t>соматическая  </a:t>
            </a:r>
            <a:r>
              <a:rPr lang="ru-RU" dirty="0" err="1" smtClean="0">
                <a:cs typeface="Times New Roman" panose="02020603050405020304" pitchFamily="18" charset="0"/>
              </a:rPr>
              <a:t>ослабленность</a:t>
            </a:r>
            <a:r>
              <a:rPr lang="ru-RU" dirty="0" smtClean="0"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cs typeface="Times New Roman" panose="02020603050405020304" pitchFamily="18" charset="0"/>
              </a:rPr>
              <a:t>п</a:t>
            </a:r>
            <a:r>
              <a:rPr lang="ru-RU" dirty="0" smtClean="0">
                <a:cs typeface="Times New Roman" panose="02020603050405020304" pitchFamily="18" charset="0"/>
              </a:rPr>
              <a:t>роблемы    с  едой,  сном,  с  туалетом;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cs typeface="Times New Roman" panose="02020603050405020304" pitchFamily="18" charset="0"/>
              </a:rPr>
              <a:t>ф</a:t>
            </a:r>
            <a:r>
              <a:rPr lang="ru-RU" dirty="0" smtClean="0">
                <a:cs typeface="Times New Roman" panose="02020603050405020304" pitchFamily="18" charset="0"/>
              </a:rPr>
              <a:t>легматический  темперамент;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cs typeface="Times New Roman" panose="02020603050405020304" pitchFamily="18" charset="0"/>
              </a:rPr>
              <a:t>выраженное  </a:t>
            </a:r>
            <a:r>
              <a:rPr lang="ru-RU" dirty="0" err="1" smtClean="0">
                <a:cs typeface="Times New Roman" panose="02020603050405020304" pitchFamily="18" charset="0"/>
              </a:rPr>
              <a:t>левшество</a:t>
            </a:r>
            <a:r>
              <a:rPr lang="ru-RU" dirty="0" smtClean="0"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cs typeface="Times New Roman" panose="02020603050405020304" pitchFamily="18" charset="0"/>
              </a:rPr>
              <a:t>п</a:t>
            </a:r>
            <a:r>
              <a:rPr lang="ru-RU" dirty="0" smtClean="0">
                <a:cs typeface="Times New Roman" panose="02020603050405020304" pitchFamily="18" charset="0"/>
              </a:rPr>
              <a:t>роблемы  общения;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cs typeface="Times New Roman" panose="02020603050405020304" pitchFamily="18" charset="0"/>
              </a:rPr>
              <a:t>н</a:t>
            </a:r>
            <a:r>
              <a:rPr lang="ru-RU" dirty="0" smtClean="0">
                <a:cs typeface="Times New Roman" panose="02020603050405020304" pitchFamily="18" charset="0"/>
              </a:rPr>
              <a:t>ервно – психические  нарушения;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cs typeface="Times New Roman" panose="02020603050405020304" pitchFamily="18" charset="0"/>
              </a:rPr>
              <a:t>п</a:t>
            </a:r>
            <a:r>
              <a:rPr lang="ru-RU" dirty="0" smtClean="0">
                <a:cs typeface="Times New Roman" panose="02020603050405020304" pitchFamily="18" charset="0"/>
              </a:rPr>
              <a:t>роблемы  </a:t>
            </a:r>
            <a:r>
              <a:rPr lang="ru-RU" dirty="0" smtClean="0">
                <a:cs typeface="Times New Roman" panose="02020603050405020304" pitchFamily="18" charset="0"/>
              </a:rPr>
              <a:t>общения.</a:t>
            </a:r>
            <a:endParaRPr 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67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24480" y="-33867"/>
            <a:ext cx="8534400" cy="99342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Нервная  и  соматическая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ослабленНость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у  ребёнка  в  детском  саду  и  дома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171836"/>
              </p:ext>
            </p:extLst>
          </p:nvPr>
        </p:nvGraphicFramePr>
        <p:xfrm>
          <a:off x="1523999" y="959556"/>
          <a:ext cx="9071858" cy="5842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5929">
                  <a:extLst>
                    <a:ext uri="{9D8B030D-6E8A-4147-A177-3AD203B41FA5}">
                      <a16:colId xmlns="" xmlns:a16="http://schemas.microsoft.com/office/drawing/2014/main" val="296423762"/>
                    </a:ext>
                  </a:extLst>
                </a:gridCol>
                <a:gridCol w="4535929">
                  <a:extLst>
                    <a:ext uri="{9D8B030D-6E8A-4147-A177-3AD203B41FA5}">
                      <a16:colId xmlns="" xmlns:a16="http://schemas.microsoft.com/office/drawing/2014/main" val="3879229046"/>
                    </a:ext>
                  </a:extLst>
                </a:gridCol>
              </a:tblGrid>
              <a:tr h="19191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Признаки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Пути  решения  проблемы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97384707"/>
                  </a:ext>
                </a:extLst>
              </a:tr>
              <a:tr h="63544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Беспокоен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раним,  чувствителен, настроение  изменчиво.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 и  коррекция  проблем  в  семейных  отношениях.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09550492"/>
                  </a:ext>
                </a:extLst>
              </a:tr>
              <a:tr h="63544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Легко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потеет,  краснеет,  бледнеет. Кружится,  болит  голова,  легко  возникает  рвота.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Укрепление  нервной  и  иммунной  системы  ребёнка.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29730306"/>
                  </a:ext>
                </a:extLst>
              </a:tr>
              <a:tr h="40690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Плохо  и  мало  для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своего возраста  спит. Засыпает  с  трудом, спит  чутко.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Чтение  сказок, слушание музыкальных  произведений. Тактильный  контакт   с  ребёнком,  в  виде  успокаивающих  поглаживаний.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73370144"/>
                  </a:ext>
                </a:extLst>
              </a:tr>
              <a:tr h="40690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Утомляется  и  отвлекается  быстрее  сверстников.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 оздоровительных  и  спортивных  мероприятий.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09229278"/>
                  </a:ext>
                </a:extLst>
              </a:tr>
              <a:tr h="40690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Плохо  и  мало  для  своего  возраста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ест. Различного  характера  диатезы,  аллергии.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 питания  детей  с  учётом  выборочного  принятия  пищи.  Приём  пищи  со  сверстниками,  имеющими  хороший  аппетит.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89093712"/>
                  </a:ext>
                </a:extLst>
              </a:tr>
              <a:tr h="40690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  меньше  или  гораздо  больше  возрастной  нормы, бледный,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вялый.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отдыха  в детском  саду, при  необходимости. Дозирование  времени  пребывания  в  детском  саду.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76407330"/>
                  </a:ext>
                </a:extLst>
              </a:tr>
              <a:tr h="40690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Сильно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переживает и расстраивается по поводу и без повода.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Проявление эмоциональной отзывчивости по отношению к ребенку.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92035176"/>
                  </a:ext>
                </a:extLst>
              </a:tr>
              <a:tr h="40690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Раздражителен, с трудом сдерживается и не может терпеть.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Проявление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гибкости  в  общении  с  ребёнком,  отказ  от излишней  принципиальности.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31080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76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918" y="1291605"/>
            <a:ext cx="9448281" cy="4967111"/>
          </a:xfrm>
        </p:spPr>
        <p:txBody>
          <a:bodyPr>
            <a:normAutofit fontScale="90000"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конфликтность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; 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проблемы  взаимоотношений; 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дефекты  воспитания; 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недостаточно  сформированный  навык общения;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хроническое  чувство  усталости; 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тревожно – мнительная  фиксация  НА болезненных ощущениях;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нетерпимость  к  чужому  мнению;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чрезмерная  настойчивость  в  осуществлении  своих желаний;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неуверенность;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тревожно – мнительные  черты  характера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779232" y="488245"/>
            <a:ext cx="8534400" cy="61806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 особенности  родителей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11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7057" y="316088"/>
            <a:ext cx="8534400" cy="1253067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анкетирования  родителей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7723" y="2450217"/>
            <a:ext cx="10562635" cy="3724805"/>
          </a:xfrm>
        </p:spPr>
        <p:txBody>
          <a:bodyPr/>
          <a:lstStyle/>
          <a:p>
            <a:pPr algn="ctr"/>
            <a:r>
              <a:rPr lang="ru-RU" sz="2400" b="1" dirty="0" smtClean="0">
                <a:cs typeface="Times New Roman" panose="02020603050405020304" pitchFamily="18" charset="0"/>
              </a:rPr>
              <a:t>Цель  анкетирования: «Выявить  особенности  </a:t>
            </a:r>
            <a:r>
              <a:rPr lang="ru-RU" sz="2400" b="1" dirty="0" err="1" smtClean="0">
                <a:cs typeface="Times New Roman" panose="02020603050405020304" pitchFamily="18" charset="0"/>
              </a:rPr>
              <a:t>адаптированности</a:t>
            </a:r>
            <a:r>
              <a:rPr lang="ru-RU" sz="2400" b="1" dirty="0" smtClean="0">
                <a:cs typeface="Times New Roman" panose="02020603050405020304" pitchFamily="18" charset="0"/>
              </a:rPr>
              <a:t> детей  к  условиям  семьи».</a:t>
            </a:r>
          </a:p>
          <a:p>
            <a:r>
              <a:rPr lang="ru-RU" sz="2400" b="1" u="sng" dirty="0" smtClean="0">
                <a:cs typeface="Times New Roman" panose="02020603050405020304" pitchFamily="18" charset="0"/>
              </a:rPr>
              <a:t>Критерии:</a:t>
            </a:r>
          </a:p>
          <a:p>
            <a:r>
              <a:rPr lang="ru-RU" sz="2400" dirty="0" smtClean="0"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cs typeface="Times New Roman" panose="02020603050405020304" pitchFamily="18" charset="0"/>
              </a:rPr>
              <a:t>режим  дня;</a:t>
            </a:r>
          </a:p>
          <a:p>
            <a:r>
              <a:rPr lang="ru-RU" sz="2400" dirty="0" smtClean="0"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cs typeface="Times New Roman" panose="02020603050405020304" pitchFamily="18" charset="0"/>
              </a:rPr>
              <a:t>социально – бытовые  навыки;</a:t>
            </a:r>
          </a:p>
          <a:p>
            <a:r>
              <a:rPr lang="ru-RU" sz="2400" dirty="0" smtClean="0"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cs typeface="Times New Roman" panose="02020603050405020304" pitchFamily="18" charset="0"/>
              </a:rPr>
              <a:t>навыки  самостоятельной  игры;</a:t>
            </a:r>
          </a:p>
          <a:p>
            <a:r>
              <a:rPr lang="ru-RU" sz="2400" dirty="0" smtClean="0"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cs typeface="Times New Roman" panose="02020603050405020304" pitchFamily="18" charset="0"/>
              </a:rPr>
              <a:t>круг  общения  со  взрослыми  и  сверстниками;</a:t>
            </a:r>
          </a:p>
          <a:p>
            <a:r>
              <a:rPr lang="ru-RU" sz="2400" dirty="0" smtClean="0"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cs typeface="Times New Roman" panose="02020603050405020304" pitchFamily="18" charset="0"/>
              </a:rPr>
              <a:t>система  </a:t>
            </a:r>
            <a:r>
              <a:rPr lang="ru-RU" sz="2400" dirty="0" smtClean="0">
                <a:cs typeface="Times New Roman" panose="02020603050405020304" pitchFamily="18" charset="0"/>
              </a:rPr>
              <a:t>воспитательных  мер; </a:t>
            </a:r>
          </a:p>
          <a:p>
            <a:r>
              <a:rPr lang="ru-RU" sz="2400" dirty="0" smtClean="0"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cs typeface="Times New Roman" panose="02020603050405020304" pitchFamily="18" charset="0"/>
              </a:rPr>
              <a:t>познавательные интересы  и  способности;</a:t>
            </a:r>
          </a:p>
          <a:p>
            <a:r>
              <a:rPr lang="ru-RU" sz="2400" dirty="0" smtClean="0"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cs typeface="Times New Roman" panose="02020603050405020304" pitchFamily="18" charset="0"/>
              </a:rPr>
              <a:t>эмоциональное  развитие.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48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3852"/>
            <a:ext cx="12013324" cy="93697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 по  результатам  анкетирования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89185" y="1686911"/>
            <a:ext cx="11098925" cy="444587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2000" b="1" dirty="0" smtClean="0">
                <a:cs typeface="Times New Roman" panose="02020603050405020304" pitchFamily="18" charset="0"/>
              </a:rPr>
              <a:t>72% родителей </a:t>
            </a:r>
            <a:r>
              <a:rPr lang="ru-RU" sz="2000" dirty="0" smtClean="0">
                <a:cs typeface="Times New Roman" panose="02020603050405020304" pitchFamily="18" charset="0"/>
              </a:rPr>
              <a:t>успешно  адаптировали детей  к  условиям  семейной  среды. В  семьях  созданы  благоприятные  условия  для  психологического  развития  детей. Родители  обеспечили  детям: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ru-RU" sz="2000" b="1" dirty="0" smtClean="0">
                <a:cs typeface="Times New Roman" panose="02020603050405020304" pitchFamily="18" charset="0"/>
              </a:rPr>
              <a:t>постоянный  </a:t>
            </a:r>
            <a:r>
              <a:rPr lang="ru-RU" sz="2000" b="1" dirty="0" smtClean="0">
                <a:cs typeface="Times New Roman" panose="02020603050405020304" pitchFamily="18" charset="0"/>
              </a:rPr>
              <a:t>режим;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ru-RU" sz="2000" b="1" dirty="0" smtClean="0">
                <a:cs typeface="Times New Roman" panose="02020603050405020304" pitchFamily="18" charset="0"/>
              </a:rPr>
              <a:t>оптимальные  </a:t>
            </a:r>
            <a:r>
              <a:rPr lang="ru-RU" sz="2000" b="1" dirty="0" smtClean="0">
                <a:cs typeface="Times New Roman" panose="02020603050405020304" pitchFamily="18" charset="0"/>
              </a:rPr>
              <a:t>воспитательные  воздействия;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ru-RU" sz="2000" b="1" dirty="0" smtClean="0">
                <a:cs typeface="Times New Roman" panose="02020603050405020304" pitchFamily="18" charset="0"/>
              </a:rPr>
              <a:t>созданы  </a:t>
            </a:r>
            <a:r>
              <a:rPr lang="ru-RU" sz="2000" b="1" dirty="0" smtClean="0">
                <a:cs typeface="Times New Roman" panose="02020603050405020304" pitchFamily="18" charset="0"/>
              </a:rPr>
              <a:t>условия  для  познавательного и  эмоционального  развития;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ru-RU" sz="2000" b="1" dirty="0" smtClean="0">
                <a:cs typeface="Times New Roman" panose="02020603050405020304" pitchFamily="18" charset="0"/>
              </a:rPr>
              <a:t>сформировали   </a:t>
            </a:r>
            <a:r>
              <a:rPr lang="ru-RU" sz="2000" b="1" dirty="0" smtClean="0">
                <a:cs typeface="Times New Roman" panose="02020603050405020304" pitchFamily="18" charset="0"/>
              </a:rPr>
              <a:t>по  возрасту социально – гигиенические  навыки, навыки  самообслуживания,  игровые  навыки  и  навыки  общения  со  взрослыми  </a:t>
            </a:r>
            <a:r>
              <a:rPr lang="ru-RU" sz="2000" b="1" dirty="0" smtClean="0"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cs typeface="Times New Roman" panose="02020603050405020304" pitchFamily="18" charset="0"/>
              </a:rPr>
            </a:br>
            <a:r>
              <a:rPr lang="ru-RU" sz="2000" b="1" dirty="0" smtClean="0">
                <a:cs typeface="Times New Roman" panose="02020603050405020304" pitchFamily="18" charset="0"/>
              </a:rPr>
              <a:t>и  </a:t>
            </a:r>
            <a:r>
              <a:rPr lang="ru-RU" sz="2000" b="1" dirty="0" smtClean="0">
                <a:cs typeface="Times New Roman" panose="02020603050405020304" pitchFamily="18" charset="0"/>
              </a:rPr>
              <a:t>сверстниками.</a:t>
            </a:r>
          </a:p>
          <a:p>
            <a:pPr>
              <a:lnSpc>
                <a:spcPct val="120000"/>
              </a:lnSpc>
            </a:pPr>
            <a:r>
              <a:rPr lang="ru-RU" sz="2000" b="1" dirty="0" smtClean="0"/>
              <a:t>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1279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04951" y="1312917"/>
            <a:ext cx="11414234" cy="46538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b="1" dirty="0" smtClean="0"/>
              <a:t> </a:t>
            </a:r>
            <a:r>
              <a:rPr lang="ru-RU" b="1" dirty="0" smtClean="0">
                <a:cs typeface="Times New Roman" panose="02020603050405020304" pitchFamily="18" charset="0"/>
              </a:rPr>
              <a:t>У  28 % родителей  </a:t>
            </a:r>
            <a:r>
              <a:rPr lang="ru-RU" dirty="0" smtClean="0">
                <a:cs typeface="Times New Roman" panose="02020603050405020304" pitchFamily="18" charset="0"/>
              </a:rPr>
              <a:t>процесс  адаптации  к  условиям  семьи  окончательно  не  завершён. </a:t>
            </a:r>
            <a:r>
              <a:rPr lang="ru-RU" b="1" dirty="0" smtClean="0">
                <a:cs typeface="Times New Roman" panose="02020603050405020304" pitchFamily="18" charset="0"/>
              </a:rPr>
              <a:t>В  семьях  недостаточно  созданы  условия для  психического  развития  детей,  который  проявляется: 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cs typeface="Times New Roman" panose="02020603050405020304" pitchFamily="18" charset="0"/>
              </a:rPr>
              <a:t>в  </a:t>
            </a:r>
            <a:r>
              <a:rPr lang="ru-RU" dirty="0" smtClean="0">
                <a:cs typeface="Times New Roman" panose="02020603050405020304" pitchFamily="18" charset="0"/>
              </a:rPr>
              <a:t>непостоянстве  режима  дня  в  семье,  системе  воспитательного  воздействия;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cs typeface="Times New Roman" panose="02020603050405020304" pitchFamily="18" charset="0"/>
              </a:rPr>
              <a:t>недостаточно  </a:t>
            </a:r>
            <a:r>
              <a:rPr lang="ru-RU" dirty="0" smtClean="0">
                <a:cs typeface="Times New Roman" panose="02020603050405020304" pitchFamily="18" charset="0"/>
              </a:rPr>
              <a:t>сформированы  по  возрасту  социально – гигиенические  навыки,  навыки  самообслуживания,  игровые  навыки и навыки  общения  со  взрослыми  </a:t>
            </a:r>
            <a:r>
              <a:rPr lang="ru-RU" dirty="0" smtClean="0">
                <a:cs typeface="Times New Roman" panose="02020603050405020304" pitchFamily="18" charset="0"/>
              </a:rPr>
              <a:t/>
            </a:r>
            <a:br>
              <a:rPr lang="ru-RU" dirty="0" smtClean="0">
                <a:cs typeface="Times New Roman" panose="02020603050405020304" pitchFamily="18" charset="0"/>
              </a:rPr>
            </a:br>
            <a:r>
              <a:rPr lang="ru-RU" dirty="0" smtClean="0">
                <a:cs typeface="Times New Roman" panose="02020603050405020304" pitchFamily="18" charset="0"/>
              </a:rPr>
              <a:t>и  </a:t>
            </a:r>
            <a:r>
              <a:rPr lang="ru-RU" dirty="0" smtClean="0">
                <a:cs typeface="Times New Roman" panose="02020603050405020304" pitchFamily="18" charset="0"/>
              </a:rPr>
              <a:t>сверстниками;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cs typeface="Times New Roman" panose="02020603050405020304" pitchFamily="18" charset="0"/>
              </a:rPr>
              <a:t>ограниченность   </a:t>
            </a:r>
            <a:r>
              <a:rPr lang="ru-RU" dirty="0" smtClean="0">
                <a:cs typeface="Times New Roman" panose="02020603050405020304" pitchFamily="18" charset="0"/>
              </a:rPr>
              <a:t>развивающей  среды  для  занятий  с  ребёнком;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cs typeface="Times New Roman" panose="02020603050405020304" pitchFamily="18" charset="0"/>
              </a:rPr>
              <a:t>выражены  </a:t>
            </a:r>
            <a:r>
              <a:rPr lang="ru-RU" dirty="0" smtClean="0">
                <a:cs typeface="Times New Roman" panose="02020603050405020304" pitchFamily="18" charset="0"/>
              </a:rPr>
              <a:t>проблемы  эмоционального  благополучия ребёнка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Заголовок 3"/>
          <p:cNvSpPr>
            <a:spLocks noGrp="1"/>
          </p:cNvSpPr>
          <p:nvPr>
            <p:ph type="title"/>
          </p:nvPr>
        </p:nvSpPr>
        <p:spPr>
          <a:xfrm>
            <a:off x="0" y="273852"/>
            <a:ext cx="12013324" cy="93697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 по  результатам  анкетирования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0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32479" y="2291644"/>
            <a:ext cx="8534401" cy="1285356"/>
          </a:xfrm>
        </p:spPr>
        <p:txBody>
          <a:bodyPr/>
          <a:lstStyle/>
          <a:p>
            <a:pPr algn="ctr"/>
            <a:r>
              <a:rPr lang="ru-RU" b="1" dirty="0" smtClean="0"/>
              <a:t>Игра  «Вопрос – ответ»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001486" y="431799"/>
            <a:ext cx="10334171" cy="235494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+mj-lt"/>
                <a:cs typeface="Times New Roman" panose="02020603050405020304" pitchFamily="18" charset="0"/>
              </a:rPr>
              <a:t>Особенности  поведения  родителей  </a:t>
            </a:r>
          </a:p>
          <a:p>
            <a:pPr algn="ctr"/>
            <a:r>
              <a:rPr lang="ru-RU" sz="4000" b="1" dirty="0" smtClean="0">
                <a:latin typeface="+mj-lt"/>
                <a:cs typeface="Times New Roman" panose="02020603050405020304" pitchFamily="18" charset="0"/>
              </a:rPr>
              <a:t>в  период  адаптации  детей  </a:t>
            </a:r>
          </a:p>
          <a:p>
            <a:pPr algn="ctr"/>
            <a:r>
              <a:rPr lang="ru-RU" sz="4000" b="1" dirty="0" smtClean="0">
                <a:latin typeface="+mj-lt"/>
                <a:cs typeface="Times New Roman" panose="02020603050405020304" pitchFamily="18" charset="0"/>
              </a:rPr>
              <a:t>к  детскому  саду</a:t>
            </a:r>
            <a:endParaRPr lang="ru-RU" sz="4000" b="1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845" y="3950582"/>
            <a:ext cx="2406297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98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883" y="1825978"/>
            <a:ext cx="10550703" cy="405553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н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егибкий  режим  дошкольного  учреждения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;</a:t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большое 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количество  детей  в 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группе;</a:t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высокий 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шумовой  фон в  группе  детского 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сада;</a:t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авторитарность  педагога;</a:t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частая 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сменяемость 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воспитателей;</a:t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неудовлетворительное 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состояния  нервной  системы  педагогов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474815"/>
            <a:ext cx="12192000" cy="92286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 дошкольного  учреждения и личности педагогов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15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10" y="3159331"/>
            <a:ext cx="3226090" cy="2848162"/>
          </a:xfrm>
          <a:prstGeom prst="rect">
            <a:avLst/>
          </a:prstGeom>
        </p:spPr>
      </p:pic>
      <p:sp>
        <p:nvSpPr>
          <p:cNvPr id="3" name="Текст 2"/>
          <p:cNvSpPr txBox="1">
            <a:spLocks/>
          </p:cNvSpPr>
          <p:nvPr/>
        </p:nvSpPr>
        <p:spPr bwMode="auto">
          <a:xfrm>
            <a:off x="0" y="1846415"/>
            <a:ext cx="12192000" cy="922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457200" rtl="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fontAlgn="base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76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ъект 4"/>
          <p:cNvSpPr>
            <a:spLocks noGrp="1"/>
          </p:cNvSpPr>
          <p:nvPr>
            <p:ph idx="1"/>
          </p:nvPr>
        </p:nvSpPr>
        <p:spPr>
          <a:xfrm>
            <a:off x="0" y="3103508"/>
            <a:ext cx="11662523" cy="3465513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altLang="ru-RU" sz="3200" b="1" dirty="0" smtClean="0">
                <a:cs typeface="Times New Roman" panose="02020603050405020304" pitchFamily="18" charset="0"/>
              </a:rPr>
              <a:t>Адаптация </a:t>
            </a:r>
            <a:r>
              <a:rPr lang="ru-RU" altLang="ru-RU" sz="3200" dirty="0" smtClean="0">
                <a:cs typeface="Times New Roman" panose="02020603050405020304" pitchFamily="18" charset="0"/>
              </a:rPr>
              <a:t>- это  процесс  вхождения   человека  </a:t>
            </a:r>
            <a:r>
              <a:rPr lang="ru-RU" altLang="ru-RU" sz="3200" dirty="0" smtClean="0">
                <a:cs typeface="Times New Roman" panose="02020603050405020304" pitchFamily="18" charset="0"/>
              </a:rPr>
              <a:t/>
            </a:r>
            <a:br>
              <a:rPr lang="ru-RU" altLang="ru-RU" sz="3200" dirty="0" smtClean="0">
                <a:cs typeface="Times New Roman" panose="02020603050405020304" pitchFamily="18" charset="0"/>
              </a:rPr>
            </a:br>
            <a:r>
              <a:rPr lang="ru-RU" altLang="ru-RU" sz="3200" dirty="0" smtClean="0">
                <a:cs typeface="Times New Roman" panose="02020603050405020304" pitchFamily="18" charset="0"/>
              </a:rPr>
              <a:t>в  </a:t>
            </a:r>
            <a:r>
              <a:rPr lang="ru-RU" altLang="ru-RU" sz="3200" dirty="0" smtClean="0">
                <a:cs typeface="Times New Roman" panose="02020603050405020304" pitchFamily="18" charset="0"/>
              </a:rPr>
              <a:t>новую  для  него  среду  </a:t>
            </a:r>
            <a:r>
              <a:rPr lang="ru-RU" altLang="ru-RU" sz="3200" dirty="0" smtClean="0">
                <a:cs typeface="Times New Roman" panose="02020603050405020304" pitchFamily="18" charset="0"/>
              </a:rPr>
              <a:t/>
            </a:r>
            <a:br>
              <a:rPr lang="ru-RU" altLang="ru-RU" sz="3200" dirty="0" smtClean="0">
                <a:cs typeface="Times New Roman" panose="02020603050405020304" pitchFamily="18" charset="0"/>
              </a:rPr>
            </a:br>
            <a:r>
              <a:rPr lang="ru-RU" altLang="ru-RU" sz="3200" dirty="0" smtClean="0">
                <a:cs typeface="Times New Roman" panose="02020603050405020304" pitchFamily="18" charset="0"/>
              </a:rPr>
              <a:t>и  </a:t>
            </a:r>
            <a:r>
              <a:rPr lang="ru-RU" altLang="ru-RU" sz="3200" dirty="0" smtClean="0">
                <a:cs typeface="Times New Roman" panose="02020603050405020304" pitchFamily="18" charset="0"/>
              </a:rPr>
              <a:t>приспособления  </a:t>
            </a:r>
            <a:r>
              <a:rPr lang="ru-RU" altLang="ru-RU" sz="3200" dirty="0" smtClean="0">
                <a:cs typeface="Times New Roman" panose="02020603050405020304" pitchFamily="18" charset="0"/>
              </a:rPr>
              <a:t>к  </a:t>
            </a:r>
            <a:r>
              <a:rPr lang="ru-RU" altLang="ru-RU" sz="3200" dirty="0" smtClean="0">
                <a:cs typeface="Times New Roman" panose="02020603050405020304" pitchFamily="18" charset="0"/>
              </a:rPr>
              <a:t>её  условиям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914" y="656952"/>
            <a:ext cx="4255910" cy="28001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62313" y="57150"/>
            <a:ext cx="5283200" cy="22574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 адаптации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Объект 6"/>
          <p:cNvSpPr>
            <a:spLocks noGrp="1"/>
          </p:cNvSpPr>
          <p:nvPr>
            <p:ph sz="half" idx="2"/>
          </p:nvPr>
        </p:nvSpPr>
        <p:spPr>
          <a:xfrm>
            <a:off x="308413" y="1885155"/>
            <a:ext cx="5075238" cy="445258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Font typeface="Wingdings 3" panose="05040102010807070707" pitchFamily="18" charset="2"/>
              <a:buNone/>
            </a:pPr>
            <a:r>
              <a:rPr lang="ru-RU" altLang="ru-RU" sz="3200" b="1" dirty="0" smtClean="0"/>
              <a:t>Биологическая 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ru-RU" altLang="ru-RU" sz="3200" dirty="0" smtClean="0"/>
              <a:t>Переход  из  условий  внутриутробного  </a:t>
            </a:r>
            <a:r>
              <a:rPr lang="ru-RU" altLang="ru-RU" sz="3200" dirty="0" smtClean="0"/>
              <a:t/>
            </a:r>
            <a:br>
              <a:rPr lang="ru-RU" altLang="ru-RU" sz="3200" dirty="0" smtClean="0"/>
            </a:br>
            <a:r>
              <a:rPr lang="ru-RU" altLang="ru-RU" sz="3200" dirty="0" smtClean="0"/>
              <a:t>к  </a:t>
            </a:r>
            <a:r>
              <a:rPr lang="ru-RU" altLang="ru-RU" sz="3200" dirty="0" err="1" smtClean="0"/>
              <a:t>внеутробному</a:t>
            </a:r>
            <a:r>
              <a:rPr lang="ru-RU" altLang="ru-RU" sz="3200" dirty="0" smtClean="0"/>
              <a:t>  существованию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6570226" y="1885155"/>
            <a:ext cx="4929187" cy="2268537"/>
          </a:xfrm>
        </p:spPr>
        <p:txBody>
          <a:bodyPr rtlCol="0">
            <a:noAutofit/>
          </a:bodyPr>
          <a:lstStyle/>
          <a:p>
            <a:pPr marL="0" indent="0" algn="ctr" fontAlgn="auto">
              <a:buFont typeface="Wingdings 3" panose="05040102010807070707" pitchFamily="18" charset="2"/>
              <a:buNone/>
              <a:defRPr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Социальная </a:t>
            </a:r>
          </a:p>
          <a:p>
            <a:pPr marL="0" indent="0" algn="ctr" fontAlgn="auto">
              <a:lnSpc>
                <a:spcPct val="150000"/>
              </a:lnSpc>
              <a:buFont typeface="Wingdings 3" panose="05040102010807070707" pitchFamily="18" charset="2"/>
              <a:buNone/>
              <a:defRPr/>
            </a:pP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Процесс  овладения ребёнком   окружающей  </a:t>
            </a: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его </a:t>
            </a: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социальной  средой</a:t>
            </a:r>
          </a:p>
          <a:p>
            <a:pPr algn="ctr" fontAlgn="auto">
              <a:defRPr/>
            </a:pPr>
            <a:endParaRPr lang="ru-RU" sz="32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225550" y="417513"/>
            <a:ext cx="8534400" cy="126523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  СТЕПЕНИ адаптации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</p:nvPr>
        </p:nvGraphicFramePr>
        <p:xfrm>
          <a:off x="2065867" y="1806222"/>
          <a:ext cx="7152746" cy="4312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55763" y="496888"/>
            <a:ext cx="8534400" cy="8112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Лёгкая   степень  адаптации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57200" y="1592263"/>
            <a:ext cx="11303876" cy="4525962"/>
          </a:xfrm>
        </p:spPr>
        <p:txBody>
          <a:bodyPr rtlCol="0">
            <a:noAutofit/>
          </a:bodyPr>
          <a:lstStyle/>
          <a:p>
            <a:pPr marL="285750" indent="-285750" fontAlgn="auto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cs typeface="Times New Roman" panose="02020603050405020304" pitchFamily="18" charset="0"/>
              </a:rPr>
              <a:t>к</a:t>
            </a:r>
            <a:r>
              <a:rPr lang="ru-RU" sz="2400" dirty="0" smtClean="0">
                <a:cs typeface="Times New Roman" panose="02020603050405020304" pitchFamily="18" charset="0"/>
              </a:rPr>
              <a:t>ратковременное  отрицательное эмоциональное  состояние;</a:t>
            </a:r>
          </a:p>
          <a:p>
            <a:pPr marL="285750" indent="-285750" fontAlgn="auto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cs typeface="Times New Roman" panose="02020603050405020304" pitchFamily="18" charset="0"/>
              </a:rPr>
              <a:t>худшается  сон,  аппетит;</a:t>
            </a:r>
          </a:p>
          <a:p>
            <a:pPr marL="285750" indent="-285750" fontAlgn="auto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cs typeface="Times New Roman" panose="02020603050405020304" pitchFamily="18" charset="0"/>
              </a:rPr>
              <a:t>з</a:t>
            </a:r>
            <a:r>
              <a:rPr lang="ru-RU" sz="2400" dirty="0" smtClean="0">
                <a:cs typeface="Times New Roman" panose="02020603050405020304" pitchFamily="18" charset="0"/>
              </a:rPr>
              <a:t>атормаживается  речь;</a:t>
            </a:r>
          </a:p>
          <a:p>
            <a:pPr marL="285750" indent="-285750" fontAlgn="auto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cs typeface="Times New Roman" panose="02020603050405020304" pitchFamily="18" charset="0"/>
              </a:rPr>
              <a:t>ес  без  изменений;</a:t>
            </a:r>
          </a:p>
          <a:p>
            <a:pPr marL="285750" indent="-285750" fontAlgn="auto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cs typeface="Times New Roman" panose="02020603050405020304" pitchFamily="18" charset="0"/>
              </a:rPr>
              <a:t>ризнаки  невротических  реакций  отсутствуют;</a:t>
            </a:r>
          </a:p>
          <a:p>
            <a:pPr marL="285750" indent="-285750" fontAlgn="auto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cs typeface="Times New Roman" panose="02020603050405020304" pitchFamily="18" charset="0"/>
              </a:rPr>
              <a:t>з</a:t>
            </a:r>
            <a:r>
              <a:rPr lang="ru-RU" sz="2400" dirty="0" smtClean="0">
                <a:cs typeface="Times New Roman" panose="02020603050405020304" pitchFamily="18" charset="0"/>
              </a:rPr>
              <a:t>аболеваемость 1 раз,  сроком  не  более 10 дней;</a:t>
            </a:r>
          </a:p>
          <a:p>
            <a:pPr marL="285750" indent="-285750" fontAlgn="auto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cs typeface="Times New Roman" panose="02020603050405020304" pitchFamily="18" charset="0"/>
              </a:rPr>
              <a:t>тношение  с  близкими  взрослыми  не  нарушается;</a:t>
            </a:r>
          </a:p>
          <a:p>
            <a:pPr marL="285750" indent="-285750" fontAlgn="auto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cs typeface="Times New Roman" panose="02020603050405020304" pitchFamily="18" charset="0"/>
              </a:rPr>
              <a:t>отношение  к  детям  как безразличное,  так и </a:t>
            </a:r>
            <a:r>
              <a:rPr lang="ru-RU" sz="2400" dirty="0" smtClean="0">
                <a:cs typeface="Times New Roman" panose="02020603050405020304" pitchFamily="18" charset="0"/>
              </a:rPr>
              <a:t>заинтересованное</a:t>
            </a:r>
            <a:r>
              <a:rPr lang="ru-RU" sz="2400" dirty="0" smtClean="0">
                <a:cs typeface="Times New Roman" panose="02020603050405020304" pitchFamily="18" charset="0"/>
              </a:rPr>
              <a:t>.</a:t>
            </a:r>
            <a:endParaRPr lang="ru-RU" sz="24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62075" y="0"/>
            <a:ext cx="8534400" cy="113823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степень   адаптации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3779" y="1422400"/>
            <a:ext cx="11382704" cy="4921250"/>
          </a:xfrm>
        </p:spPr>
        <p:txBody>
          <a:bodyPr rtlCol="0">
            <a:normAutofit/>
          </a:bodyPr>
          <a:lstStyle/>
          <a:p>
            <a:pPr marL="285750" indent="-112713" fontAlgn="auto">
              <a:buFont typeface="Arial" panose="020B0604020202020204" pitchFamily="34" charset="0"/>
              <a:buChar char="•"/>
              <a:defRPr/>
            </a:pPr>
            <a:r>
              <a:rPr lang="ru-RU" sz="2200" dirty="0" smtClean="0">
                <a:cs typeface="Times New Roman" panose="02020603050405020304" pitchFamily="18" charset="0"/>
              </a:rPr>
              <a:t>    настроение  неустойчивое  в  течение  месяца, плаксивость;</a:t>
            </a:r>
          </a:p>
          <a:p>
            <a:pPr marL="285750" indent="-112713" fontAlgn="auto">
              <a:buFont typeface="Arial" panose="020B0604020202020204" pitchFamily="34" charset="0"/>
              <a:buChar char="•"/>
              <a:defRPr/>
            </a:pPr>
            <a:r>
              <a:rPr lang="ru-RU" sz="2200" dirty="0" smtClean="0">
                <a:cs typeface="Times New Roman" panose="02020603050405020304" pitchFamily="18" charset="0"/>
              </a:rPr>
              <a:t>    сон, аппетит  восстанавливается  через 20 – 40 </a:t>
            </a:r>
            <a:r>
              <a:rPr lang="ru-RU" sz="2200" dirty="0" smtClean="0">
                <a:cs typeface="Times New Roman" panose="02020603050405020304" pitchFamily="18" charset="0"/>
              </a:rPr>
              <a:t>дней;</a:t>
            </a:r>
            <a:endParaRPr lang="ru-RU" sz="2200" dirty="0" smtClean="0">
              <a:cs typeface="Times New Roman" panose="02020603050405020304" pitchFamily="18" charset="0"/>
            </a:endParaRPr>
          </a:p>
          <a:p>
            <a:pPr marL="285750" indent="-112713" fontAlgn="auto">
              <a:buFont typeface="Arial" panose="020B0604020202020204" pitchFamily="34" charset="0"/>
              <a:buChar char="•"/>
              <a:defRPr/>
            </a:pPr>
            <a:r>
              <a:rPr lang="ru-RU" sz="2200" dirty="0" smtClean="0">
                <a:cs typeface="Times New Roman" panose="02020603050405020304" pitchFamily="18" charset="0"/>
              </a:rPr>
              <a:t>    отношение  </a:t>
            </a:r>
            <a:r>
              <a:rPr lang="ru-RU" sz="2200" dirty="0">
                <a:cs typeface="Times New Roman" panose="02020603050405020304" pitchFamily="18" charset="0"/>
              </a:rPr>
              <a:t>к  детям  как безразличное,  так и </a:t>
            </a:r>
            <a:r>
              <a:rPr lang="ru-RU" sz="2200" dirty="0" smtClean="0"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cs typeface="Times New Roman" panose="02020603050405020304" pitchFamily="18" charset="0"/>
              </a:rPr>
              <a:t>заинтересованное;</a:t>
            </a:r>
          </a:p>
          <a:p>
            <a:pPr marL="285750" indent="-112713" fontAlgn="auto"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cs typeface="Times New Roman" panose="02020603050405020304" pitchFamily="18" charset="0"/>
              </a:rPr>
              <a:t>   речевая  </a:t>
            </a:r>
            <a:r>
              <a:rPr lang="ru-RU" sz="2200" dirty="0">
                <a:cs typeface="Times New Roman" panose="02020603050405020304" pitchFamily="18" charset="0"/>
              </a:rPr>
              <a:t>активность  </a:t>
            </a:r>
            <a:r>
              <a:rPr lang="ru-RU" sz="2200" dirty="0" smtClean="0">
                <a:cs typeface="Times New Roman" panose="02020603050405020304" pitchFamily="18" charset="0"/>
              </a:rPr>
              <a:t>замедляется;</a:t>
            </a:r>
          </a:p>
          <a:p>
            <a:pPr marL="285750" indent="-112713" fontAlgn="auto"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cs typeface="Times New Roman" panose="02020603050405020304" pitchFamily="18" charset="0"/>
              </a:rPr>
              <a:t>   отношение  к  взрослым  избирательное;</a:t>
            </a:r>
          </a:p>
          <a:p>
            <a:pPr marL="285750" indent="-112713" fontAlgn="auto"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cs typeface="Times New Roman" panose="02020603050405020304" pitchFamily="18" charset="0"/>
              </a:rPr>
              <a:t>   вес  не  изменяется  или  несколько  снижается;</a:t>
            </a:r>
          </a:p>
          <a:p>
            <a:pPr marL="285750" indent="-112713" fontAlgn="auto"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cs typeface="Times New Roman" panose="02020603050405020304" pitchFamily="18" charset="0"/>
              </a:rPr>
              <a:t>   появляются  признаки  невротических  реакций, изменения </a:t>
            </a:r>
            <a:r>
              <a:rPr lang="ru-RU" sz="2200" dirty="0" smtClean="0">
                <a:cs typeface="Times New Roman" panose="02020603050405020304" pitchFamily="18" charset="0"/>
              </a:rPr>
              <a:t>вегетативной </a:t>
            </a:r>
            <a:r>
              <a:rPr lang="ru-RU" sz="2200" dirty="0" smtClean="0">
                <a:cs typeface="Times New Roman" panose="02020603050405020304" pitchFamily="18" charset="0"/>
              </a:rPr>
              <a:t>нервной  системы;</a:t>
            </a:r>
          </a:p>
          <a:p>
            <a:pPr marL="285750" indent="-112713" fontAlgn="auto"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cs typeface="Times New Roman" panose="02020603050405020304" pitchFamily="18" charset="0"/>
              </a:rPr>
              <a:t>   заболеваемость  до  2 –х раз, сроком не  более 10 дней, без </a:t>
            </a:r>
            <a:r>
              <a:rPr lang="ru-RU" sz="2200" dirty="0" smtClean="0">
                <a:cs typeface="Times New Roman" panose="02020603050405020304" pitchFamily="18" charset="0"/>
              </a:rPr>
              <a:t>   </a:t>
            </a:r>
            <a:r>
              <a:rPr lang="ru-RU" sz="2200" dirty="0" smtClean="0">
                <a:cs typeface="Times New Roman" panose="02020603050405020304" pitchFamily="18" charset="0"/>
              </a:rPr>
              <a:t>осложнений.</a:t>
            </a:r>
          </a:p>
          <a:p>
            <a:pPr fontAlgn="auto"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auto"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52563" y="508000"/>
            <a:ext cx="8534400" cy="6318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яжёлая  степень  адаптации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Текст 4"/>
          <p:cNvSpPr>
            <a:spLocks noGrp="1"/>
          </p:cNvSpPr>
          <p:nvPr>
            <p:ph type="body" idx="1"/>
          </p:nvPr>
        </p:nvSpPr>
        <p:spPr>
          <a:xfrm>
            <a:off x="268014" y="1704975"/>
            <a:ext cx="11398469" cy="44243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2000" dirty="0" smtClean="0">
                <a:solidFill>
                  <a:srgbClr val="3E5E08"/>
                </a:solidFill>
                <a:cs typeface="Times New Roman" panose="02020603050405020304" pitchFamily="18" charset="0"/>
              </a:rPr>
              <a:t>аппетит  снижается сильно  и  надолго;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2000" dirty="0" smtClean="0">
                <a:solidFill>
                  <a:srgbClr val="3E5E08"/>
                </a:solidFill>
                <a:cs typeface="Times New Roman" panose="02020603050405020304" pitchFamily="18" charset="0"/>
              </a:rPr>
              <a:t>плохо  засыпает,  сон  короткий,  вскрикивает,  плачет  во  сне;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2000" dirty="0" smtClean="0">
                <a:solidFill>
                  <a:srgbClr val="3E5E08"/>
                </a:solidFill>
                <a:cs typeface="Times New Roman" panose="02020603050405020304" pitchFamily="18" charset="0"/>
              </a:rPr>
              <a:t>может  возникнуть  стойкий  отказ  от  еды, невротическая  рвота;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2000" dirty="0" smtClean="0">
                <a:solidFill>
                  <a:srgbClr val="3E5E08"/>
                </a:solidFill>
                <a:cs typeface="Times New Roman" panose="02020603050405020304" pitchFamily="18" charset="0"/>
              </a:rPr>
              <a:t>настроение  безучастное, много  и  длительно  плачет;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2000" dirty="0" smtClean="0">
                <a:solidFill>
                  <a:srgbClr val="3E5E08"/>
                </a:solidFill>
                <a:cs typeface="Times New Roman" panose="02020603050405020304" pitchFamily="18" charset="0"/>
              </a:rPr>
              <a:t>отношение  к  близким – эмоционально – возбуждённое, лишённое </a:t>
            </a:r>
          </a:p>
          <a:p>
            <a:r>
              <a:rPr lang="ru-RU" altLang="ru-RU" sz="2000" dirty="0" smtClean="0">
                <a:solidFill>
                  <a:srgbClr val="3E5E08"/>
                </a:solidFill>
                <a:cs typeface="Times New Roman" panose="02020603050405020304" pitchFamily="18" charset="0"/>
              </a:rPr>
              <a:t>     практического  взаимодействия;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2000" dirty="0" smtClean="0">
                <a:solidFill>
                  <a:srgbClr val="3E5E08"/>
                </a:solidFill>
                <a:cs typeface="Times New Roman" panose="02020603050405020304" pitchFamily="18" charset="0"/>
              </a:rPr>
              <a:t>отношение к детям: избегает, сторонится,  проявляет  агрессию;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2000" dirty="0" smtClean="0">
                <a:solidFill>
                  <a:srgbClr val="3E5E08"/>
                </a:solidFill>
                <a:cs typeface="Times New Roman" panose="02020603050405020304" pitchFamily="18" charset="0"/>
              </a:rPr>
              <a:t>заболевания  более  3 раз,  сроком более  10 дней, часто с  осложнениями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altLang="ru-RU" sz="2000" dirty="0" smtClean="0">
              <a:solidFill>
                <a:srgbClr val="3E5E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altLang="ru-RU" sz="2000" dirty="0" smtClean="0">
              <a:solidFill>
                <a:srgbClr val="3E5E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2"/>
          <p:cNvSpPr>
            <a:spLocks noGrp="1"/>
          </p:cNvSpPr>
          <p:nvPr>
            <p:ph idx="1"/>
          </p:nvPr>
        </p:nvSpPr>
        <p:spPr>
          <a:xfrm>
            <a:off x="126125" y="892175"/>
            <a:ext cx="10988566" cy="51022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altLang="ru-RU" sz="2800" dirty="0" smtClean="0">
                <a:cs typeface="Times New Roman" panose="02020603050405020304" pitchFamily="18" charset="0"/>
              </a:rPr>
              <a:t>Адаптация  может  привести  к  </a:t>
            </a:r>
            <a:r>
              <a:rPr lang="ru-RU" altLang="ru-RU" sz="2800" b="1" dirty="0" smtClean="0">
                <a:cs typeface="Times New Roman" panose="02020603050405020304" pitchFamily="18" charset="0"/>
              </a:rPr>
              <a:t>позитивным</a:t>
            </a:r>
            <a:r>
              <a:rPr lang="ru-RU" altLang="ru-RU" sz="2800" dirty="0" smtClean="0">
                <a:cs typeface="Times New Roman" panose="02020603050405020304" pitchFamily="18" charset="0"/>
              </a:rPr>
              <a:t>  результатам (</a:t>
            </a:r>
            <a:r>
              <a:rPr lang="ru-RU" altLang="ru-RU" sz="2800" dirty="0" err="1" smtClean="0">
                <a:cs typeface="Times New Roman" panose="02020603050405020304" pitchFamily="18" charset="0"/>
              </a:rPr>
              <a:t>адаптированность</a:t>
            </a:r>
            <a:r>
              <a:rPr lang="ru-RU" altLang="ru-RU" sz="2800" dirty="0" smtClean="0">
                <a:cs typeface="Times New Roman" panose="02020603050405020304" pitchFamily="18" charset="0"/>
              </a:rPr>
              <a:t>:  внутренний  комфорт – эмоциональная  удовлетворённость  и  внешняя  адекватность  поведения)  или  </a:t>
            </a:r>
            <a:r>
              <a:rPr lang="ru-RU" altLang="ru-RU" sz="2800" b="1" dirty="0" smtClean="0">
                <a:cs typeface="Times New Roman" panose="02020603050405020304" pitchFamily="18" charset="0"/>
              </a:rPr>
              <a:t>негативным</a:t>
            </a:r>
            <a:r>
              <a:rPr lang="ru-RU" altLang="ru-RU" sz="2800" dirty="0" smtClean="0">
                <a:cs typeface="Times New Roman" panose="02020603050405020304" pitchFamily="18" charset="0"/>
              </a:rPr>
              <a:t> </a:t>
            </a:r>
            <a:r>
              <a:rPr lang="ru-RU" altLang="ru-RU" sz="2800" dirty="0" smtClean="0">
                <a:cs typeface="Times New Roman" panose="02020603050405020304" pitchFamily="18" charset="0"/>
              </a:rPr>
              <a:t>(стрессу).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440041"/>
              </p:ext>
            </p:extLst>
          </p:nvPr>
        </p:nvGraphicFramePr>
        <p:xfrm>
          <a:off x="668867" y="753534"/>
          <a:ext cx="10151533" cy="528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1126</TotalTime>
  <Words>731</Words>
  <Application>Microsoft Office PowerPoint</Application>
  <PresentationFormat>Широкоэкранный</PresentationFormat>
  <Paragraphs>109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Century Gothic</vt:lpstr>
      <vt:lpstr>Times New Roman</vt:lpstr>
      <vt:lpstr>Wingdings</vt:lpstr>
      <vt:lpstr>Wingdings 3</vt:lpstr>
      <vt:lpstr>Сектор</vt:lpstr>
      <vt:lpstr>Социально – психологическая  адаптация   детей   младшего  дошкольного  возраста к условиям детского сада</vt:lpstr>
      <vt:lpstr>Презентация PowerPoint</vt:lpstr>
      <vt:lpstr>Виды  адаптации</vt:lpstr>
      <vt:lpstr>Три  СТЕПЕНИ адаптации</vt:lpstr>
      <vt:lpstr>Лёгкая   степень  адаптации</vt:lpstr>
      <vt:lpstr> Средняя степень   адаптации</vt:lpstr>
      <vt:lpstr>Тяжёлая  степень  адаптации</vt:lpstr>
      <vt:lpstr>Презентация PowerPoint</vt:lpstr>
      <vt:lpstr>Презентация PowerPoint</vt:lpstr>
      <vt:lpstr>Индивидуальные  особенности  детей</vt:lpstr>
      <vt:lpstr>Нервная  и  соматическая  ослабленНость  у  ребёнка  в  детском  саду  и  дома</vt:lpstr>
      <vt:lpstr>                конфликтность;  проблемы  взаимоотношений;  дефекты  воспитания;  недостаточно  сформированный  навык общения; хроническое  чувство  усталости;  тревожно – мнительная  фиксация  НА болезненных ощущениях; нетерпимость  к  чужому  мнению; чрезмерная  настойчивость  в  осуществлении  своих желаний; неуверенность; тревожно – мнительные  черты  характера </vt:lpstr>
      <vt:lpstr>Результаты анкетирования  родителей</vt:lpstr>
      <vt:lpstr>Выводы  по  результатам  анкетирования  родителей</vt:lpstr>
      <vt:lpstr>Выводы  по  результатам  анкетирования  родителей</vt:lpstr>
      <vt:lpstr>Игра  «Вопрос – ответ»</vt:lpstr>
      <vt:lpstr>негибкий  режим  дошкольного  учреждения; большое  количество  детей  в  группе; высокий  шумовой  фон в  группе  детского  сада; авторитарность  педагога; частая  сменяемость  воспитателей; неудовлетворительное  состояния  нервной  системы  педагогов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 – психологическая  адаптация   детей  раннего  и  младшего  дошкольного  возраста</dc:title>
  <dc:creator>User</dc:creator>
  <cp:lastModifiedBy>Елена В. Лапкина</cp:lastModifiedBy>
  <cp:revision>63</cp:revision>
  <dcterms:created xsi:type="dcterms:W3CDTF">2017-10-21T12:18:25Z</dcterms:created>
  <dcterms:modified xsi:type="dcterms:W3CDTF">2017-12-25T09:31:29Z</dcterms:modified>
</cp:coreProperties>
</file>