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6" r:id="rId8"/>
    <p:sldId id="263" r:id="rId9"/>
    <p:sldId id="264" r:id="rId10"/>
    <p:sldId id="265" r:id="rId11"/>
    <p:sldId id="273" r:id="rId12"/>
    <p:sldId id="268" r:id="rId13"/>
    <p:sldId id="276" r:id="rId14"/>
    <p:sldId id="267" r:id="rId15"/>
    <p:sldId id="269" r:id="rId16"/>
    <p:sldId id="270" r:id="rId17"/>
    <p:sldId id="271" r:id="rId18"/>
    <p:sldId id="272" r:id="rId19"/>
    <p:sldId id="277" r:id="rId20"/>
    <p:sldId id="274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5" autoAdjust="0"/>
    <p:restoredTop sz="89876" autoAdjust="0"/>
  </p:normalViewPr>
  <p:slideViewPr>
    <p:cSldViewPr>
      <p:cViewPr varScale="1">
        <p:scale>
          <a:sx n="74" d="100"/>
          <a:sy n="74" d="100"/>
        </p:scale>
        <p:origin x="-126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heel spokes="8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5.tiff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642918"/>
            <a:ext cx="692948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Социальный практико-ориентированный проект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2967335"/>
            <a:ext cx="821537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ИЗГОТОВЛЕНИЕ МЕБЕЛИ ДЛЯ ДЕТСКОГО САДА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65964" y="5586892"/>
            <a:ext cx="4878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Руководитель: Журавлёва В.И.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500034" y="2643182"/>
            <a:ext cx="8429684" cy="3693319"/>
          </a:xfrm>
          <a:prstGeom prst="rect">
            <a:avLst/>
          </a:prstGeom>
          <a:solidFill>
            <a:schemeClr val="accent6"/>
          </a:solidFill>
          <a:ln w="9525">
            <a:solidFill>
              <a:srgbClr val="002060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Проанализировав исследования актуальности изготовления мебели, пришли к выводам: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мебель необходимо изготовить для детского сада;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предпочитаемый материал  - древесный;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предпочитаемое художественное оформление – роспись;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 обеденными столами в детском саду играть неудобно, игрушки не под рукой, поэтому актуально изготовление игровой зоны;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рисовать на столах тоже не очень удобно, мольберт для этого подходит лучше и хорошо влияет на осанку детей, мольбертом можно пользоваться для рисования на улице в тёплое время года;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спортинвентарь и игрушки должны лежать в определённом месте для этого надо изготовить подставку.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3108" y="857232"/>
            <a:ext cx="4714908" cy="954107"/>
          </a:xfrm>
          <a:prstGeom prst="rect">
            <a:avLst/>
          </a:prstGeom>
          <a:solidFill>
            <a:schemeClr val="accent6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       МАРКЕТИНГОВОЕ                          ИССЛЕДОВАНИЕ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241220090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71471" y="500042"/>
            <a:ext cx="2286016" cy="1714512"/>
          </a:xfrm>
          <a:prstGeom prst="rect">
            <a:avLst/>
          </a:prstGeom>
        </p:spPr>
      </p:pic>
      <p:pic>
        <p:nvPicPr>
          <p:cNvPr id="8" name="Рисунок 7" descr="SDC109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58082" y="285728"/>
            <a:ext cx="1643074" cy="2190765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304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00167" y="1571612"/>
            <a:ext cx="2857519" cy="2143140"/>
          </a:xfrm>
          <a:prstGeom prst="rect">
            <a:avLst/>
          </a:prstGeom>
        </p:spPr>
      </p:pic>
      <p:pic>
        <p:nvPicPr>
          <p:cNvPr id="3" name="Рисунок 2" descr="P10304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1214422"/>
            <a:ext cx="4190997" cy="3143248"/>
          </a:xfrm>
          <a:prstGeom prst="rect">
            <a:avLst/>
          </a:prstGeom>
        </p:spPr>
      </p:pic>
      <p:pic>
        <p:nvPicPr>
          <p:cNvPr id="4" name="Рисунок 3" descr="Фото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190533" y="3833815"/>
            <a:ext cx="3238521" cy="24288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7224" y="285728"/>
            <a:ext cx="6974524" cy="830997"/>
          </a:xfrm>
          <a:prstGeom prst="rect">
            <a:avLst/>
          </a:prstGeom>
          <a:solidFill>
            <a:schemeClr val="accent6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       ВОТ КАК ВЫГЛЯДЕЛИ НАШИ ИЗДЕЛИЯ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       В ПРОСЕССЕ ИХ ИЗГОТОВЛЕНИЯ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231220090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4429132"/>
            <a:ext cx="3002088" cy="22515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9003753">
            <a:off x="2355199" y="5186464"/>
            <a:ext cx="3261919" cy="523220"/>
          </a:xfrm>
          <a:prstGeom prst="rect">
            <a:avLst/>
          </a:prstGeom>
          <a:solidFill>
            <a:schemeClr val="accent6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Работали мы весело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4678" y="1000108"/>
            <a:ext cx="1615955" cy="58477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Реклама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2503201110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4643446"/>
            <a:ext cx="2714644" cy="2035983"/>
          </a:xfrm>
          <a:prstGeom prst="rect">
            <a:avLst/>
          </a:prstGeom>
        </p:spPr>
      </p:pic>
      <p:pic>
        <p:nvPicPr>
          <p:cNvPr id="7" name="Рисунок 6" descr="2503201110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16689" y="511949"/>
            <a:ext cx="2381267" cy="1785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282" y="2857496"/>
            <a:ext cx="4543103" cy="1323439"/>
          </a:xfrm>
          <a:prstGeom prst="rect">
            <a:avLst/>
          </a:prstGeom>
          <a:solidFill>
            <a:schemeClr val="accent6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Чтоб мячи и кегли не валялись в группе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Сделали подставку мы для детворы.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Кольца и гантели, палки и скакалки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Сложены красиво в полках для игры.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2503201110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60" y="142852"/>
            <a:ext cx="2180129" cy="2906838"/>
          </a:xfrm>
          <a:prstGeom prst="rect">
            <a:avLst/>
          </a:prstGeom>
        </p:spPr>
      </p:pic>
      <p:pic>
        <p:nvPicPr>
          <p:cNvPr id="10" name="Рисунок 9" descr="Есенинский концерт 084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786578" y="4643446"/>
            <a:ext cx="1214446" cy="20193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72198" y="3286124"/>
            <a:ext cx="2500330" cy="1200329"/>
          </a:xfrm>
          <a:prstGeom prst="rect">
            <a:avLst/>
          </a:prstGeom>
          <a:solidFill>
            <a:schemeClr val="accent6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Мольберт необходим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В саду для ребятишек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Пусть они рисуют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Зайчиков и мишек.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2" name="Рисунок 11" descr="2503201110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4429132"/>
            <a:ext cx="2835400" cy="212655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0320111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7884" y="357166"/>
            <a:ext cx="3048021" cy="2286016"/>
          </a:xfrm>
          <a:prstGeom prst="rect">
            <a:avLst/>
          </a:prstGeom>
        </p:spPr>
      </p:pic>
      <p:pic>
        <p:nvPicPr>
          <p:cNvPr id="3" name="Рисунок 2" descr="2503201110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03564"/>
            <a:ext cx="3309992" cy="2482494"/>
          </a:xfrm>
          <a:prstGeom prst="rect">
            <a:avLst/>
          </a:prstGeom>
        </p:spPr>
      </p:pic>
      <p:pic>
        <p:nvPicPr>
          <p:cNvPr id="4" name="Рисунок 3" descr="2503201110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38822" y="4286256"/>
            <a:ext cx="3121152" cy="2340864"/>
          </a:xfrm>
          <a:prstGeom prst="rect">
            <a:avLst/>
          </a:prstGeom>
        </p:spPr>
      </p:pic>
      <p:pic>
        <p:nvPicPr>
          <p:cNvPr id="6" name="Рисунок 5" descr="P1030475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1" y="4357694"/>
            <a:ext cx="3024209" cy="22681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00364" y="2428868"/>
            <a:ext cx="2928957" cy="1938992"/>
          </a:xfrm>
          <a:prstGeom prst="rect">
            <a:avLst/>
          </a:prstGeom>
          <a:solidFill>
            <a:schemeClr val="accent6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Как весело и дружно 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Играют ребятишки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За расписными столиками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В зоне для игры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3174" y="428604"/>
            <a:ext cx="3143272" cy="584775"/>
          </a:xfrm>
          <a:prstGeom prst="rect">
            <a:avLst/>
          </a:prstGeom>
          <a:solidFill>
            <a:schemeClr val="accent6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  Товарный знак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Портфлио 012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857488" y="1500174"/>
            <a:ext cx="3143272" cy="32057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0760" y="3429000"/>
            <a:ext cx="303044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</a:rPr>
              <a:t>     М</a:t>
            </a:r>
          </a:p>
          <a:p>
            <a:r>
              <a:rPr lang="ru-RU" sz="4400" dirty="0" smtClean="0">
                <a:solidFill>
                  <a:srgbClr val="C00000"/>
                </a:solidFill>
              </a:rPr>
              <a:t>-мастерская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5984" y="5786454"/>
            <a:ext cx="4112985" cy="523220"/>
          </a:xfrm>
          <a:prstGeom prst="rect">
            <a:avLst/>
          </a:prstGeom>
          <a:solidFill>
            <a:schemeClr val="accent5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Мебель для детского сада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1357298"/>
            <a:ext cx="267810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</a:rPr>
              <a:t>    Ш</a:t>
            </a:r>
          </a:p>
          <a:p>
            <a:r>
              <a:rPr lang="ru-RU" sz="4400" dirty="0" smtClean="0">
                <a:solidFill>
                  <a:srgbClr val="C00000"/>
                </a:solidFill>
              </a:rPr>
              <a:t>-школьная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8" name="Стрелка вверх 7"/>
          <p:cNvSpPr/>
          <p:nvPr/>
        </p:nvSpPr>
        <p:spPr>
          <a:xfrm>
            <a:off x="4143372" y="4786322"/>
            <a:ext cx="484632" cy="857256"/>
          </a:xfrm>
          <a:prstGeom prst="upArrow">
            <a:avLst>
              <a:gd name="adj1" fmla="val 50000"/>
              <a:gd name="adj2" fmla="val 79200"/>
            </a:avLst>
          </a:prstGeom>
          <a:solidFill>
            <a:schemeClr val="accent6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нутый угол 2"/>
          <p:cNvSpPr/>
          <p:nvPr/>
        </p:nvSpPr>
        <p:spPr>
          <a:xfrm>
            <a:off x="357158" y="142852"/>
            <a:ext cx="8643998" cy="1785950"/>
          </a:xfrm>
          <a:prstGeom prst="foldedCorner">
            <a:avLst/>
          </a:prstGeom>
          <a:solidFill>
            <a:schemeClr val="accent6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00034" y="214290"/>
            <a:ext cx="8001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C00000"/>
                </a:solidFill>
              </a:rPr>
              <a:t>Когда были выполнены все запланированные изделия мы решили всем классом посетить детский сад и самим установить их, так как игровая зона в сборке имеет длину почти 4 метра её пришлось разобрать и собирать на месте.</a:t>
            </a:r>
          </a:p>
          <a:p>
            <a:pPr algn="just"/>
            <a:r>
              <a:rPr lang="ru-RU" dirty="0" smtClean="0">
                <a:solidFill>
                  <a:srgbClr val="C00000"/>
                </a:solidFill>
              </a:rPr>
              <a:t>В детском саду нас уже ждали.</a:t>
            </a:r>
          </a:p>
          <a:p>
            <a:pPr algn="just"/>
            <a:r>
              <a:rPr lang="ru-RU" dirty="0" smtClean="0">
                <a:solidFill>
                  <a:srgbClr val="C00000"/>
                </a:solidFill>
              </a:rPr>
              <a:t>Установив все изделия на места мы устроили небольшую </a:t>
            </a:r>
            <a:r>
              <a:rPr lang="ru-RU" dirty="0" err="1" smtClean="0">
                <a:solidFill>
                  <a:srgbClr val="C00000"/>
                </a:solidFill>
              </a:rPr>
              <a:t>фотосессию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</a:p>
          <a:p>
            <a:pPr algn="just"/>
            <a:r>
              <a:rPr lang="ru-RU" dirty="0" smtClean="0">
                <a:solidFill>
                  <a:srgbClr val="C00000"/>
                </a:solidFill>
              </a:rPr>
              <a:t>Вот что мы изготовили.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2503201110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4678" y="2143115"/>
            <a:ext cx="2857520" cy="2143141"/>
          </a:xfrm>
          <a:prstGeom prst="rect">
            <a:avLst/>
          </a:prstGeom>
        </p:spPr>
      </p:pic>
      <p:pic>
        <p:nvPicPr>
          <p:cNvPr id="5" name="Рисунок 4" descr="2503201110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4500570"/>
            <a:ext cx="2930650" cy="2197988"/>
          </a:xfrm>
          <a:prstGeom prst="rect">
            <a:avLst/>
          </a:prstGeom>
        </p:spPr>
      </p:pic>
      <p:pic>
        <p:nvPicPr>
          <p:cNvPr id="6" name="Рисунок 5" descr="2503201110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6578" y="2143116"/>
            <a:ext cx="2072972" cy="2763962"/>
          </a:xfrm>
          <a:prstGeom prst="rect">
            <a:avLst/>
          </a:prstGeom>
        </p:spPr>
      </p:pic>
      <p:pic>
        <p:nvPicPr>
          <p:cNvPr id="7" name="Рисунок 6" descr="2503201110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0232" y="4500570"/>
            <a:ext cx="2835400" cy="2126550"/>
          </a:xfrm>
          <a:prstGeom prst="rect">
            <a:avLst/>
          </a:prstGeom>
        </p:spPr>
      </p:pic>
      <p:pic>
        <p:nvPicPr>
          <p:cNvPr id="9" name="Рисунок 8" descr="2503201110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-154815" y="2940841"/>
            <a:ext cx="2952771" cy="2214578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03201110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1000108"/>
            <a:ext cx="7358114" cy="54990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6050" y="357166"/>
            <a:ext cx="3286148" cy="523220"/>
          </a:xfrm>
          <a:prstGeom prst="rect">
            <a:avLst/>
          </a:prstGeom>
          <a:solidFill>
            <a:schemeClr val="accent6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  ИГРОВАЯ ЗОНА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03201110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000108"/>
            <a:ext cx="8072494" cy="5625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4414" y="214290"/>
            <a:ext cx="6574428" cy="523220"/>
          </a:xfrm>
          <a:prstGeom prst="rect">
            <a:avLst/>
          </a:prstGeom>
          <a:solidFill>
            <a:schemeClr val="accent6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ПОДСТАВКА ДЛЯ СПОРТИНВЕНТАРЯ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03201110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500174"/>
            <a:ext cx="3770912" cy="5027882"/>
          </a:xfrm>
          <a:prstGeom prst="rect">
            <a:avLst/>
          </a:prstGeom>
        </p:spPr>
      </p:pic>
      <p:pic>
        <p:nvPicPr>
          <p:cNvPr id="3" name="Рисунок 2" descr="2503201110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571479"/>
            <a:ext cx="4143404" cy="55245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0100" y="428604"/>
            <a:ext cx="2975751" cy="646331"/>
          </a:xfrm>
          <a:prstGeom prst="rect">
            <a:avLst/>
          </a:prstGeom>
          <a:solidFill>
            <a:schemeClr val="accent6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МОЛЬБЕРТЫ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0" y="6072206"/>
            <a:ext cx="4628703" cy="461665"/>
          </a:xfrm>
          <a:prstGeom prst="rect">
            <a:avLst/>
          </a:prstGeom>
          <a:solidFill>
            <a:schemeClr val="accent6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Изготовили учащиеся 9-10 класса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03201110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1214422"/>
            <a:ext cx="7143800" cy="5357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0166" y="357166"/>
            <a:ext cx="6032485" cy="523220"/>
          </a:xfrm>
          <a:prstGeom prst="rect">
            <a:avLst/>
          </a:prstGeom>
          <a:solidFill>
            <a:schemeClr val="accent6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Мы остались довольны своей работой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428596" y="571480"/>
            <a:ext cx="8072494" cy="1143008"/>
          </a:xfrm>
          <a:prstGeom prst="wedgeRoundRectCallout">
            <a:avLst>
              <a:gd name="adj1" fmla="val -20267"/>
              <a:gd name="adj2" fmla="val 104276"/>
              <a:gd name="adj3" fmla="val 16667"/>
            </a:avLst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rgbClr val="7030A0"/>
                </a:solidFill>
              </a:rPr>
              <a:t>ЦЕЛЬ:</a:t>
            </a:r>
          </a:p>
          <a:p>
            <a:r>
              <a:rPr lang="ru-RU" sz="3200" dirty="0" smtClean="0">
                <a:solidFill>
                  <a:srgbClr val="C00000"/>
                </a:solidFill>
              </a:rPr>
              <a:t> изготовление мебели для детского сада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Загнутый угол 2"/>
          <p:cNvSpPr/>
          <p:nvPr/>
        </p:nvSpPr>
        <p:spPr>
          <a:xfrm>
            <a:off x="428596" y="2357430"/>
            <a:ext cx="8358246" cy="4143404"/>
          </a:xfrm>
          <a:prstGeom prst="foldedCorner">
            <a:avLst/>
          </a:prstGeom>
          <a:solidFill>
            <a:schemeClr val="accent6"/>
          </a:solidFill>
          <a:ln>
            <a:solidFill>
              <a:schemeClr val="accent5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200" dirty="0" smtClean="0"/>
          </a:p>
          <a:p>
            <a:r>
              <a:rPr lang="ru-RU" sz="3200" dirty="0" smtClean="0">
                <a:solidFill>
                  <a:srgbClr val="7030A0"/>
                </a:solidFill>
              </a:rPr>
              <a:t>ОБОСНОВАНИЕ: 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В этом году перед учащимися 11 класса на уроке технологии учитель поставил следующие задачи – выполнение бригадного творческого социального проекта.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В прошлом году учащиеся 11 класса изготавливали подставки под цветы для школы. В этом году мы решили посетить детский сад и узнать какую помощь могли бы оказать, что могли бы изготовить в учебной мастерской.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Поговорив с заведующей, определились с целью нашего социального проекта.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Решили изготовить мебель для детского сада. Конкретно детскому саду требовалось 8 мольбертов, подставки для игрушек и спортинвентаря.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03201110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1047732"/>
            <a:ext cx="4126814" cy="5502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3042" y="285728"/>
            <a:ext cx="6104428" cy="646331"/>
          </a:xfrm>
          <a:prstGeom prst="rect">
            <a:avLst/>
          </a:prstGeom>
          <a:solidFill>
            <a:schemeClr val="accent6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МОЯ СЕСТРЁНКА ВОСПИТАННИЦА ДЕТСКОГО САДА.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НАШИ ИЗДЕЛИЯ ЕЙ ПОНРАВИЛИСЬ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1785926"/>
            <a:ext cx="5378395" cy="1754326"/>
          </a:xfrm>
          <a:prstGeom prst="rect">
            <a:avLst/>
          </a:prstGeom>
          <a:solidFill>
            <a:schemeClr val="accent6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СПАСИБО</a:t>
            </a:r>
          </a:p>
          <a:p>
            <a:r>
              <a:rPr lang="ru-RU" sz="5400" dirty="0" smtClean="0">
                <a:solidFill>
                  <a:srgbClr val="FF0000"/>
                </a:solidFill>
              </a:rPr>
              <a:t> ЗА ВНИМАНИЕ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альтернативный процесс 2"/>
          <p:cNvSpPr/>
          <p:nvPr/>
        </p:nvSpPr>
        <p:spPr>
          <a:xfrm>
            <a:off x="3428992" y="1928802"/>
            <a:ext cx="2428892" cy="1214446"/>
          </a:xfrm>
          <a:prstGeom prst="flowChartAlternateProcess">
            <a:avLst/>
          </a:prstGeom>
          <a:solidFill>
            <a:schemeClr val="accent6"/>
          </a:solidFill>
          <a:ln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66"/>
                </a:solidFill>
              </a:rPr>
              <a:t>1 этап</a:t>
            </a:r>
          </a:p>
          <a:p>
            <a:pPr algn="ctr"/>
            <a:r>
              <a:rPr lang="ru-RU" sz="2000" dirty="0" smtClean="0">
                <a:solidFill>
                  <a:srgbClr val="FF0066"/>
                </a:solidFill>
              </a:rPr>
              <a:t>Организационно - подготовительный</a:t>
            </a:r>
            <a:endParaRPr lang="ru-RU" sz="2000" dirty="0">
              <a:solidFill>
                <a:srgbClr val="FF0066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8596" y="3857628"/>
            <a:ext cx="2357454" cy="1214446"/>
          </a:xfrm>
          <a:prstGeom prst="roundRect">
            <a:avLst/>
          </a:prstGeom>
          <a:solidFill>
            <a:schemeClr val="accent6"/>
          </a:solidFill>
          <a:ln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66"/>
                </a:solidFill>
              </a:rPr>
              <a:t>2 этап</a:t>
            </a:r>
          </a:p>
          <a:p>
            <a:pPr algn="ctr"/>
            <a:r>
              <a:rPr lang="ru-RU" sz="2000" dirty="0" smtClean="0">
                <a:solidFill>
                  <a:srgbClr val="FF0066"/>
                </a:solidFill>
              </a:rPr>
              <a:t>ТЕХНОЛОГИЧЕ-СКИЙ</a:t>
            </a:r>
          </a:p>
          <a:p>
            <a:pPr algn="ctr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429388" y="3786190"/>
            <a:ext cx="2500330" cy="1214446"/>
          </a:xfrm>
          <a:prstGeom prst="roundRect">
            <a:avLst/>
          </a:prstGeom>
          <a:solidFill>
            <a:schemeClr val="accent6"/>
          </a:solidFill>
          <a:ln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66"/>
                </a:solidFill>
              </a:rPr>
              <a:t>3 этап</a:t>
            </a:r>
          </a:p>
          <a:p>
            <a:pPr algn="ctr"/>
            <a:r>
              <a:rPr lang="ru-RU" sz="2000" dirty="0" smtClean="0">
                <a:solidFill>
                  <a:srgbClr val="FF0066"/>
                </a:solidFill>
              </a:rPr>
              <a:t>ЗАЩИТА</a:t>
            </a:r>
            <a:endParaRPr lang="ru-RU" sz="2000" dirty="0">
              <a:solidFill>
                <a:srgbClr val="FF0066"/>
              </a:solidFill>
            </a:endParaRPr>
          </a:p>
        </p:txBody>
      </p:sp>
      <p:sp>
        <p:nvSpPr>
          <p:cNvPr id="6" name="Тройная стрелка влево/вправо/вверх 5"/>
          <p:cNvSpPr/>
          <p:nvPr/>
        </p:nvSpPr>
        <p:spPr>
          <a:xfrm>
            <a:off x="3500430" y="3500438"/>
            <a:ext cx="2357454" cy="1285884"/>
          </a:xfrm>
          <a:prstGeom prst="leftRightUpArrow">
            <a:avLst/>
          </a:prstGeom>
          <a:solidFill>
            <a:srgbClr val="7030A0"/>
          </a:solidFill>
          <a:ln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28729" y="428604"/>
            <a:ext cx="6858048" cy="58477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ЭТАПЫ ВЫПОЛНЕНИЯ ПРОЕКТА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Program Files\Microsoft Office\MEDIA\CAGCAT10\j0299125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4929198"/>
            <a:ext cx="1571636" cy="180502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нутый угол 3"/>
          <p:cNvSpPr/>
          <p:nvPr/>
        </p:nvSpPr>
        <p:spPr>
          <a:xfrm>
            <a:off x="357158" y="1571612"/>
            <a:ext cx="8501122" cy="4786346"/>
          </a:xfrm>
          <a:prstGeom prst="foldedCorner">
            <a:avLst/>
          </a:prstGeom>
          <a:solidFill>
            <a:schemeClr val="accent6"/>
          </a:solidFill>
          <a:ln>
            <a:solidFill>
              <a:schemeClr val="accent5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785918" y="571480"/>
            <a:ext cx="5047344" cy="584775"/>
          </a:xfrm>
          <a:prstGeom prst="rect">
            <a:avLst/>
          </a:prstGeom>
          <a:solidFill>
            <a:schemeClr val="accent6"/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РАБОТА НАД ПРОЕКТОМ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96" y="1500174"/>
            <a:ext cx="857256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Выполнение исследовательского этапа: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Разделились на две бригады. Одной было поручено выполнить эскизы мольберта,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другой эскизы подставок. На этом этапе мы пользовались ресурсами интернета, методическими журналами «Школа и производство» и «Дошкольное воспитание».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Проработав всю информацию, определились с эскизами, формой и размерами изделий.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С готовыми эскизами опять посетили детский сад для согласования с заведующей. Ей всё понравилось. Особенно что мы будем делать не просто подставки под игрушки, а игровую зону, причём с художественным оформлением.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5" y="428604"/>
            <a:ext cx="7358748" cy="646331"/>
          </a:xfrm>
          <a:prstGeom prst="rect">
            <a:avLst/>
          </a:prstGeom>
          <a:solidFill>
            <a:schemeClr val="accent6"/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Примеры  конструкции изделий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F:\Есенинский концерт 081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3028950" cy="2882900"/>
          </a:xfrm>
          <a:prstGeom prst="rect">
            <a:avLst/>
          </a:prstGeom>
          <a:noFill/>
        </p:spPr>
      </p:pic>
      <p:pic>
        <p:nvPicPr>
          <p:cNvPr id="1027" name="Picture 3" descr="F:\Есенинский концерт 085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6357949" y="4286256"/>
            <a:ext cx="2413435" cy="2298696"/>
          </a:xfrm>
          <a:prstGeom prst="rect">
            <a:avLst/>
          </a:prstGeom>
          <a:noFill/>
        </p:spPr>
      </p:pic>
      <p:pic>
        <p:nvPicPr>
          <p:cNvPr id="1028" name="Picture 4" descr="F:\Есенинский концерт 084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7215206" y="1571612"/>
            <a:ext cx="1331167" cy="2214578"/>
          </a:xfrm>
          <a:prstGeom prst="rect">
            <a:avLst/>
          </a:prstGeom>
          <a:noFill/>
        </p:spPr>
      </p:pic>
      <p:pic>
        <p:nvPicPr>
          <p:cNvPr id="1029" name="Picture 5" descr="F:\Есенинский концерт 083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500570"/>
            <a:ext cx="2852738" cy="2054225"/>
          </a:xfrm>
          <a:prstGeom prst="rect">
            <a:avLst/>
          </a:prstGeom>
          <a:noFill/>
        </p:spPr>
      </p:pic>
      <p:pic>
        <p:nvPicPr>
          <p:cNvPr id="1030" name="Picture 6" descr="F:\Есенинский концерт 086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3579437" y="1525218"/>
            <a:ext cx="2839293" cy="2356879"/>
          </a:xfrm>
          <a:prstGeom prst="rect">
            <a:avLst/>
          </a:prstGeom>
          <a:noFill/>
        </p:spPr>
      </p:pic>
      <p:pic>
        <p:nvPicPr>
          <p:cNvPr id="1031" name="Picture 7" descr="F:\Есенинский концерт 082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6200000">
            <a:off x="3780494" y="4863447"/>
            <a:ext cx="2083079" cy="1214447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3174" y="357166"/>
            <a:ext cx="3500462" cy="646331"/>
          </a:xfrm>
          <a:prstGeom prst="rect">
            <a:avLst/>
          </a:prstGeom>
          <a:solidFill>
            <a:schemeClr val="accent6"/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Наши    эскизы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2050" name="Picture 2" descr="F:\Есенинский концерт 079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629854" y="1513494"/>
            <a:ext cx="3000396" cy="2259376"/>
          </a:xfrm>
          <a:prstGeom prst="rect">
            <a:avLst/>
          </a:prstGeom>
          <a:noFill/>
        </p:spPr>
      </p:pic>
      <p:pic>
        <p:nvPicPr>
          <p:cNvPr id="2052" name="Picture 4" descr="F:\Есенинский концерт 078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000760" y="1357298"/>
            <a:ext cx="2643206" cy="3728511"/>
          </a:xfrm>
          <a:prstGeom prst="rect">
            <a:avLst/>
          </a:prstGeom>
          <a:noFill/>
        </p:spPr>
      </p:pic>
      <p:pic>
        <p:nvPicPr>
          <p:cNvPr id="2053" name="Picture 5" descr="F:\Есенинский концерт 08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785794"/>
            <a:ext cx="2059576" cy="2714644"/>
          </a:xfrm>
          <a:prstGeom prst="rect">
            <a:avLst/>
          </a:prstGeom>
          <a:noFill/>
        </p:spPr>
      </p:pic>
      <p:pic>
        <p:nvPicPr>
          <p:cNvPr id="6" name="Рисунок 5" descr="Портфлио 012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103654" y="4039826"/>
            <a:ext cx="2140757" cy="2919369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нутый угол 3"/>
          <p:cNvSpPr/>
          <p:nvPr/>
        </p:nvSpPr>
        <p:spPr>
          <a:xfrm>
            <a:off x="214282" y="285728"/>
            <a:ext cx="8643998" cy="6286544"/>
          </a:xfrm>
          <a:prstGeom prst="foldedCorner">
            <a:avLst/>
          </a:prstGeom>
          <a:solidFill>
            <a:schemeClr val="accent6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642918"/>
            <a:ext cx="792961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r>
              <a:rPr lang="ru-RU" sz="2800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ВЫПОЛНЕНИЕ ТЕХНОЛОГИЧЕСКОГО ЭТАПА: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Определились с материалом, из которого  будем выполнять изделия, определились с видами крепления и сборки деталей изделия.</a:t>
            </a:r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Опираясь на ранее изученный  материал на уроках технологии,  составили технологические карты изготовления деталей изделий и сборки. В детском саду были готовые штакетины, которые нам предложили использовать. Этот материал подходил для стоек. Ещё нужна была фанера для стола игровой зоны и полок подставок для игрушек, для мольбертов. Проведя расчёты,  пришли к выводу, что потребуется 4 листа фанеры – 8 или 10 мл, петли для мольбертов, шурупы для сборки деталей изделий, гвозди.</a:t>
            </a:r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Заведующая детским садом ознакомилась с нашими расчетами по затратам на изготовление изделий, сочла их разумными, обоснованными, согласилась на предоставление нам необходимых материалов для изготовления изделий. Работа была объёмной, и одному нашему классу было не справиться, учитель технологии предложила изготовление мольбертов доверить 9 классу и мальчикам 10 класса. </a:t>
            </a:r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214290"/>
            <a:ext cx="6858048" cy="646331"/>
          </a:xfrm>
          <a:prstGeom prst="rect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ВЫБОР  МАТЕРИАЛОВ ДЛЯ  ИЗГОТОВЛЕНИЯ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ПРЕДМЕТОВ  МЕБЕЛИ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4282" y="1071546"/>
          <a:ext cx="8715436" cy="5545472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178859"/>
                <a:gridCol w="2178859"/>
                <a:gridCol w="2217553"/>
                <a:gridCol w="2140165"/>
              </a:tblGrid>
              <a:tr h="428628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МАТЕРИАЛ</a:t>
                      </a:r>
                      <a:endParaRPr lang="ru-RU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БЕРЁЗА</a:t>
                      </a:r>
                      <a:endParaRPr lang="ru-RU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СОСНА</a:t>
                      </a:r>
                      <a:endParaRPr lang="ru-RU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ФАНЕРА</a:t>
                      </a:r>
                      <a:endParaRPr lang="ru-RU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4769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ТИП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УМЕРЕННО</a:t>
                      </a:r>
                    </a:p>
                    <a:p>
                      <a:r>
                        <a:rPr lang="ru-RU" sz="1400" dirty="0" smtClean="0"/>
                        <a:t>ТВЁРДОЕ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УМЕРЕННО</a:t>
                      </a:r>
                    </a:p>
                    <a:p>
                      <a:r>
                        <a:rPr lang="ru-RU" sz="1400" dirty="0" smtClean="0"/>
                        <a:t>ТВЁРДОЕ</a:t>
                      </a:r>
                      <a:endParaRPr lang="ru-RU" sz="14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ИЗ ПОРОД ТВЁРДЫХ ДЕРЕВ.</a:t>
                      </a:r>
                      <a:endParaRPr lang="ru-RU" sz="1400" dirty="0"/>
                    </a:p>
                  </a:txBody>
                  <a:tcPr/>
                </a:tc>
              </a:tr>
              <a:tr h="54769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ИСТОЧНИК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ЕВРОПА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ЕВРОПА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СЕРИЙНОЕ И МАССОВОЕ ПРОИЗВОДСТВО</a:t>
                      </a:r>
                      <a:endParaRPr lang="ru-RU" sz="1400" dirty="0"/>
                    </a:p>
                  </a:txBody>
                  <a:tcPr/>
                </a:tc>
              </a:tr>
              <a:tr h="54769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ИСПОЛЬЗОВА-</a:t>
                      </a:r>
                    </a:p>
                    <a:p>
                      <a:r>
                        <a:rPr lang="ru-RU" sz="1400" dirty="0" smtClean="0"/>
                        <a:t>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ШИРОКОЕ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ШИРОКОЕ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ШИРОКОЕ</a:t>
                      </a:r>
                      <a:endParaRPr lang="ru-RU" sz="1400" dirty="0"/>
                    </a:p>
                  </a:txBody>
                  <a:tcPr/>
                </a:tc>
              </a:tr>
              <a:tr h="54769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ЛЁГКОСТЬ</a:t>
                      </a:r>
                    </a:p>
                    <a:p>
                      <a:r>
                        <a:rPr lang="ru-RU" sz="1400" dirty="0" smtClean="0"/>
                        <a:t>НАХОЖДЕНИЯ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ИМЕЕТСЯ В МАСТЕРСКОЙ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ИМЕЕТСЯ В МАСТЕРСКОЙ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СВОБОДНО ПРИОБРЕТАЕТСЯ В МАГАЗИНЕ</a:t>
                      </a:r>
                      <a:endParaRPr lang="ru-RU" sz="1400" dirty="0"/>
                    </a:p>
                  </a:txBody>
                  <a:tcPr/>
                </a:tc>
              </a:tr>
              <a:tr h="54769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ПРОЧНОСТЬ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ВЫСОКАЯ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СРЕДНЯЯ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ВЫШЕ СРЕДНЕЙ</a:t>
                      </a:r>
                      <a:endParaRPr lang="ru-RU" sz="1400" dirty="0"/>
                    </a:p>
                  </a:txBody>
                  <a:tcPr/>
                </a:tc>
              </a:tr>
              <a:tr h="54769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ТВЁРДОСТЬ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ВЫСОКАЯ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СРЕДНЯЯ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ВЫСОКАЯ</a:t>
                      </a:r>
                      <a:endParaRPr lang="ru-RU" sz="1400" dirty="0"/>
                    </a:p>
                  </a:txBody>
                  <a:tcPr/>
                </a:tc>
              </a:tr>
              <a:tr h="54769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ЛЁГКОСТЬ</a:t>
                      </a:r>
                    </a:p>
                    <a:p>
                      <a:r>
                        <a:rPr lang="ru-RU" sz="1400" dirty="0" smtClean="0"/>
                        <a:t>РУЧНОЙ</a:t>
                      </a:r>
                    </a:p>
                    <a:p>
                      <a:r>
                        <a:rPr lang="ru-RU" sz="1400" dirty="0" smtClean="0"/>
                        <a:t>ОБРАБОТКИ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СРЕДНЕЙ ЛЁГКОСТИ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СРЕДНЕЙ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ЛЁГКОСТИ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СЛОЖНАЯ</a:t>
                      </a:r>
                      <a:endParaRPr lang="ru-RU" sz="1400" dirty="0"/>
                    </a:p>
                  </a:txBody>
                  <a:tcPr/>
                </a:tc>
              </a:tr>
              <a:tr h="54769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ЛЁГКОСТЬ </a:t>
                      </a:r>
                    </a:p>
                    <a:p>
                      <a:r>
                        <a:rPr lang="ru-RU" sz="1400" dirty="0" smtClean="0"/>
                        <a:t>МАШИННОЙ</a:t>
                      </a:r>
                    </a:p>
                    <a:p>
                      <a:r>
                        <a:rPr lang="ru-RU" sz="1400" dirty="0" smtClean="0"/>
                        <a:t>ОБРАБОТКИ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ЛЁГКАЯ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ЛЁГКАЯ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СРЕДНЯЯ В ЗАВИСИМОСТИ ОТ ТОЛЩИНЫ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428604"/>
            <a:ext cx="6858048" cy="830997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soft" dir="tl">
              <a:rot lat="0" lon="0" rev="20100000"/>
            </a:lightRig>
          </a:scene3d>
          <a:sp3d>
            <a:bevelT w="50800" h="508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РАСЧЁТ СТОИМОСТИ  МАТЕРИАЛОВ 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ДЛЯ  ИЗГОТОВЛЕНИЯ  ПРЕДМЕТОВ  МЕБЕЛИ</a:t>
            </a:r>
            <a:endParaRPr lang="ru-RU" sz="2400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596" y="1500174"/>
          <a:ext cx="5929353" cy="3071835"/>
        </p:xfrm>
        <a:graphic>
          <a:graphicData uri="http://schemas.openxmlformats.org/drawingml/2006/table">
            <a:tbl>
              <a:tblPr/>
              <a:tblGrid>
                <a:gridCol w="1628054"/>
                <a:gridCol w="1375425"/>
                <a:gridCol w="1375425"/>
                <a:gridCol w="1550449"/>
              </a:tblGrid>
              <a:tr h="3106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1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КОЛИЧЕСТВО</a:t>
                      </a:r>
                      <a:endParaRPr lang="ru-RU" sz="1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ЦЕНА, руб.</a:t>
                      </a:r>
                      <a:endParaRPr lang="ru-RU" sz="1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СУММА, руб.</a:t>
                      </a:r>
                      <a:endParaRPr lang="ru-RU" sz="100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276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Древесина, м</a:t>
                      </a:r>
                      <a:r>
                        <a:rPr lang="ru-RU" sz="1400" baseline="300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О,24</a:t>
                      </a:r>
                      <a:endParaRPr lang="ru-RU" sz="1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2500</a:t>
                      </a:r>
                      <a:endParaRPr lang="ru-RU" sz="1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600</a:t>
                      </a:r>
                      <a:endParaRPr lang="ru-RU" sz="1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276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Фанера, м</a:t>
                      </a:r>
                      <a:r>
                        <a:rPr lang="ru-RU" sz="1400" baseline="3000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 </a:t>
                      </a:r>
                      <a:r>
                        <a:rPr lang="ru-RU" sz="140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(8 мм)</a:t>
                      </a:r>
                      <a:endParaRPr lang="ru-RU" sz="100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240</a:t>
                      </a:r>
                      <a:endParaRPr lang="ru-RU" sz="100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960</a:t>
                      </a:r>
                      <a:endParaRPr lang="ru-RU" sz="1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276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Фанера, м</a:t>
                      </a:r>
                      <a:r>
                        <a:rPr lang="ru-RU" sz="1400" baseline="3000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 </a:t>
                      </a:r>
                      <a:r>
                        <a:rPr lang="ru-RU" sz="140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(12 мм)</a:t>
                      </a:r>
                      <a:endParaRPr lang="ru-RU" sz="100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340</a:t>
                      </a:r>
                      <a:endParaRPr lang="ru-RU" sz="100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340</a:t>
                      </a:r>
                      <a:endParaRPr lang="ru-RU" sz="1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276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Шурупы, шт.</a:t>
                      </a:r>
                      <a:endParaRPr lang="ru-RU" sz="100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295</a:t>
                      </a:r>
                      <a:endParaRPr lang="ru-RU" sz="1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0,15</a:t>
                      </a:r>
                      <a:endParaRPr lang="ru-RU" sz="100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45</a:t>
                      </a:r>
                      <a:endParaRPr lang="ru-RU" sz="1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276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Гвозди, кг.</a:t>
                      </a:r>
                      <a:endParaRPr lang="ru-RU" sz="100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0, 3</a:t>
                      </a:r>
                      <a:endParaRPr lang="ru-RU" sz="1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60</a:t>
                      </a:r>
                      <a:endParaRPr lang="ru-RU" sz="100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276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Лак, кг.</a:t>
                      </a:r>
                      <a:endParaRPr lang="ru-RU" sz="100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124</a:t>
                      </a:r>
                      <a:endParaRPr lang="ru-RU" sz="1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372</a:t>
                      </a:r>
                      <a:endParaRPr lang="ru-RU" sz="1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276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Клей ПВА, кг.</a:t>
                      </a:r>
                      <a:endParaRPr lang="ru-RU" sz="100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0,05</a:t>
                      </a:r>
                      <a:endParaRPr lang="ru-RU" sz="100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276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Гуашь, набор</a:t>
                      </a:r>
                      <a:endParaRPr lang="ru-RU" sz="100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1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1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276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Петли, шт.</a:t>
                      </a:r>
                      <a:endParaRPr lang="ru-RU" sz="100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32</a:t>
                      </a:r>
                      <a:endParaRPr lang="ru-RU" sz="100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276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Всего:</a:t>
                      </a:r>
                      <a:endParaRPr lang="ru-RU" sz="100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2458</a:t>
                      </a:r>
                      <a:endParaRPr lang="ru-RU" sz="1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30" marR="611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5072075"/>
            <a:ext cx="8286808" cy="1354217"/>
          </a:xfrm>
          <a:prstGeom prst="rect">
            <a:avLst/>
          </a:prstGeom>
          <a:solidFill>
            <a:schemeClr val="accent6"/>
          </a:solidFill>
          <a:ln w="9525">
            <a:solidFill>
              <a:srgbClr val="002060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Это 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реальная себестоимость проекта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если все материалы покупать в магазине!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Себестоимость нашего проекта  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ниже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 счёт использования материалов, которые уже имелись в наличие в детском саду, в мастерской школы, так же использовались бросовые материалы - ящики из-под фруктов, их обычно сжигают в магазине.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P10202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16" y="1857364"/>
            <a:ext cx="1928826" cy="2571768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729</TotalTime>
  <Words>867</Words>
  <Application>Microsoft Office PowerPoint</Application>
  <PresentationFormat>Экран (4:3)</PresentationFormat>
  <Paragraphs>163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364D</dc:creator>
  <cp:lastModifiedBy>7</cp:lastModifiedBy>
  <cp:revision>71</cp:revision>
  <dcterms:created xsi:type="dcterms:W3CDTF">2011-01-20T12:33:05Z</dcterms:created>
  <dcterms:modified xsi:type="dcterms:W3CDTF">2014-11-10T18:22:10Z</dcterms:modified>
</cp:coreProperties>
</file>